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Arimo"/>
      <p:regular r:id="rId37"/>
      <p:bold r:id="rId38"/>
      <p:italic r:id="rId39"/>
      <p:boldItalic r:id="rId40"/>
    </p:embeddedFont>
    <p:embeddedFont>
      <p:font typeface="Nanum Gothic"/>
      <p:regular r:id="rId41"/>
      <p:bold r:id="rId42"/>
    </p:embeddedFont>
    <p:embeddedFont>
      <p:font typeface="NanumGothic ExtraBold"/>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Youngeun Yu"/>
  <p:cmAuthor clrIdx="1" id="1" initials="" lastIdx="1" name="Gyeongmin Cha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mo-boldItalic.fntdata"/><Relationship Id="rId20" Type="http://schemas.openxmlformats.org/officeDocument/2006/relationships/slide" Target="slides/slide14.xml"/><Relationship Id="rId42" Type="http://schemas.openxmlformats.org/officeDocument/2006/relationships/font" Target="fonts/NanumGothic-bold.fntdata"/><Relationship Id="rId41" Type="http://schemas.openxmlformats.org/officeDocument/2006/relationships/font" Target="fonts/NanumGothic-regular.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NanumGothicExtraBold-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rimo-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Arimo-italic.fntdata"/><Relationship Id="rId16" Type="http://schemas.openxmlformats.org/officeDocument/2006/relationships/slide" Target="slides/slide10.xml"/><Relationship Id="rId38" Type="http://schemas.openxmlformats.org/officeDocument/2006/relationships/font" Target="fonts/Arim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21T02:39:24.942">
    <p:pos x="0" y="-48"/>
    <p:text>내맘대로 만들었는데ㅋㅋㅋㅋㅋ 누가 바꾸셔요</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3-21T05:27:35.581">
    <p:pos x="347" y="1677"/>
    <p:text>흔들렸는데요?</p:text>
  </p:cm>
  <p:cm authorId="1" idx="1" dt="2023-03-21T05:27:35.581">
    <p:pos x="347" y="1677"/>
    <p:text>흠.. 미안합니다...</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1d2816f4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21d2816f4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9430ef7b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9430ef7b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서울에서 치킨집을 차리기에 최적의 입지를 찾아 보겟습니다. 먼저 지역구별 평균 임대료 및 매출액을 알아 보겠습니다. 먼저 주요 상권별 임대료, 매출액 데이터를 가져와 구 단위로 집계하여 구별 평균치를 구해보고 시각화를 해보았습니다. 이를 통해 평균임대료가 낮은 구와 평균매출액이 높은 구를 찾아보았습니다.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1d2816f42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1d2816f42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위 데이터에서 나온 구별 임대료 대비 매출액을 시각화 하여 관악구, 구로구, 성동구순으로 입지의 </a:t>
            </a:r>
            <a:r>
              <a:rPr lang="ko">
                <a:solidFill>
                  <a:schemeClr val="dk1"/>
                </a:solidFill>
              </a:rPr>
              <a:t>가성비가 좋다는 것을 알아 내었습니다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09430ef7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09430ef7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치킨집의 수를 구별집계하여 치킨집 과밀집지역을 알아보겠습니다. 각 구별 치킨집의 갯수를 바그래프와 folium을 통해 지도 시각화를 하였습니다.</a:t>
            </a:r>
            <a:endParaRPr/>
          </a:p>
          <a:p>
            <a:pPr indent="0" lvl="0" marL="0" rtl="0" algn="l">
              <a:spcBef>
                <a:spcPts val="0"/>
              </a:spcBef>
              <a:spcAft>
                <a:spcPts val="0"/>
              </a:spcAft>
              <a:buNone/>
            </a:pPr>
            <a:r>
              <a:rPr lang="ko"/>
              <a:t>치킨집의 수가 많은 구로는 강남,강서,송파구 순으로 많았습니다.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09430ef7b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09430ef7b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구별 폐업률을 알아보겠습니다. 민수씨는 10-15년가량 안정적인 수익을 원하기에 폐업률이 높은 지역은 피하도록 하겠습니다. 면적대비 순으로 동대문,양천구,구로구가 폐업률이 높아</a:t>
            </a:r>
            <a:endParaRPr/>
          </a:p>
          <a:p>
            <a:pPr indent="0" lvl="0" marL="0" rtl="0" algn="l">
              <a:spcBef>
                <a:spcPts val="0"/>
              </a:spcBef>
              <a:spcAft>
                <a:spcPts val="0"/>
              </a:spcAft>
              <a:buNone/>
            </a:pPr>
            <a:r>
              <a:rPr lang="ko"/>
              <a:t>피해야할 구로 보입니다.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947b7b24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0947b7b24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그럼 위의 지표를 통해 행정구를 선정해보겠습니다. </a:t>
            </a:r>
            <a:r>
              <a:rPr lang="ko">
                <a:solidFill>
                  <a:schemeClr val="dk1"/>
                </a:solidFill>
              </a:rPr>
              <a:t>폐업률 , 경쟁 치킨집, 가성비 지표를 각각 구별 등수를 합하여 합계 등수를 구해보았고 이를 시각화 해보았습니다.</a:t>
            </a:r>
            <a:endParaRPr>
              <a:solidFill>
                <a:schemeClr val="dk1"/>
              </a:solidFill>
            </a:endParaRPr>
          </a:p>
          <a:p>
            <a:pPr indent="0" lvl="0" marL="0" rtl="0" algn="l">
              <a:spcBef>
                <a:spcPts val="0"/>
              </a:spcBef>
              <a:spcAft>
                <a:spcPts val="0"/>
              </a:spcAft>
              <a:buNone/>
            </a:pPr>
            <a:r>
              <a:rPr lang="ko">
                <a:solidFill>
                  <a:schemeClr val="dk1"/>
                </a:solidFill>
              </a:rPr>
              <a:t>바그래프를 통해 저희는 성동구,용산구,동작구 순으로 입지요건이 가장 좋다는 것을 알아내었습니다. </a:t>
            </a:r>
            <a:r>
              <a:rPr lang="ko">
                <a:solidFill>
                  <a:schemeClr val="dk1"/>
                </a:solidFill>
              </a:rPr>
              <a:t>최악의 입지지역은 </a:t>
            </a:r>
            <a:r>
              <a:rPr lang="ko">
                <a:solidFill>
                  <a:schemeClr val="dk1"/>
                </a:solidFill>
              </a:rPr>
              <a:t>송파구로 나오는군요. 저희는 민수씨에게 압도적으로 등수가 높은 성동구를 추천하겠습니다.</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1d2816f4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1d2816f4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그럼 성동구에 대해 자세히 파악해보도록 하겠습니다. 저희는 성동구의 생활인구, 경쟁업체, 주변시설, 교통상황을 알아보고 최적세부입지를 도출 해보겠습니다.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1d2816f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1d2816f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주간 생활인구는 성수2가3동 약 평균이 4만 5천명으로 가장 많았고, 뒤를 이어 왕십리 도선동과 옥수동이 각각 2,3위로 약 3만명에 정도 되었습니다.</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1d2816f4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1d2816f4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야간 생활인구는 왕십리도선동, 옥수동, 성수2가3동 순이었고, 이 세 지역은 평균적으로 약 2만 5천명이 넘는 수치를 보였습니다.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9430ef7b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09430ef7b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성동구 안에 경쟁치킨집의 분포를 찾아보겠습니다. 각 치킨집의 주소를 좌표로 변환하여 folium marker를 이용해 지도시각화해보았습니다.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09430ef7b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09430ef7b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09430ef7b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09430ef7b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팀소개 , 분석배경 , 페르소나 , 데이터셋 소개 , 지역선정$업종선정 , 수요자 분석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09430ef7b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09430ef7b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공원시설 데이터를 확인 해보겠습니다. 행정동별 공원 수를 bar 그래프로 나타내었고 실제 좌표들을 폴리움마커를 이용해 표시해 보았습니다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09430ef7b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09430ef7b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주변시설 분포를 알아보겠습니다. 유치원,초중고데이터를 가져와 마찬가지로 folium marker로 표시했습니다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0947b7b24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0947b7b24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다음으로 성동구의 교통상황을 알아보겠습니다.</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9430ef7b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09430ef7b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1d2816f4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21d2816f4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예상 수요자 중심으로 상권을 선정한 결과 성수1가1동이 선정되었고, 뒤를 이어서 행당2동, 성수2가1동이 유리한 입지로 보여졌습니다.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21d2816f4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21d2816f4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21d2816f4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21d2816f4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저희가 선정하게된 성수1가1동에서의 상세위치는 위 4곳을 제안해드립니다.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9430ef7b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09430ef7b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09430ef7b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09430ef7b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09430ef7b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09430ef7b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09430ef7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09430ef7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1d2816f4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21d2816f4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09430ef7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09430ef7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혹시 시간이 된다면 핵심 부분에 밑줄 표시등 해주세요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09430ef7b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09430ef7b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0947b7b2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0947b7b2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제 생각에는 분석에 사용한 데이터셋 여러개를 간단하게라도 모두 소개하는 페이지로 만들었으면 좋겠습니다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947b7b24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947b7b24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자영업 업종데이터를 보겠습니다. 각 업종별 대분류 표를 확인해보아 음식이 가장 많은 비율을 차지하고 있음을 확인해 볼 수 있습니다. 이를 통해 저희는 민수씨가 외식업을 추천하고자 합니다.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9430ef7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9430ef7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그럼 외식업 중 어떤 음식점을 차리는 것이 좋을까요? 저희는 대표 외식업종별 평균 매출을 알아보고자 합니다.  </a:t>
            </a:r>
            <a:endParaRPr/>
          </a:p>
          <a:p>
            <a:pPr indent="0" lvl="0" marL="0" rtl="0" algn="l">
              <a:spcBef>
                <a:spcPts val="0"/>
              </a:spcBef>
              <a:spcAft>
                <a:spcPts val="0"/>
              </a:spcAft>
              <a:buNone/>
            </a:pPr>
            <a:r>
              <a:rPr lang="ko"/>
              <a:t>가져온 상가 규모별 음식점 매출데이터에 상가 수를 곱하여 업종별 평균 매출액을 bar그래프로 시각화 해보았습니다. 이를 통해 제과점, 패스트푸드점, 치킨전문점 순으로 평균 매출이 높다는 것을 알 수 있었습니다.</a:t>
            </a:r>
            <a:endParaRPr/>
          </a:p>
          <a:p>
            <a:pPr indent="0" lvl="0" marL="0" rtl="0" algn="l">
              <a:spcBef>
                <a:spcPts val="0"/>
              </a:spcBef>
              <a:spcAft>
                <a:spcPts val="0"/>
              </a:spcAft>
              <a:buClr>
                <a:schemeClr val="dk1"/>
              </a:buClr>
              <a:buSzPts val="1100"/>
              <a:buFont typeface="Arial"/>
              <a:buNone/>
            </a:pPr>
            <a:r>
              <a:rPr lang="ko">
                <a:solidFill>
                  <a:schemeClr val="dk1"/>
                </a:solidFill>
              </a:rPr>
              <a:t>이 중 저희는 민수씨에게 치킨집을 하자고 제안해 봅니다. 그 이유는 [다음슬라이드]</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9430ef7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9430ef7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모든 회사원의 종착지는 치킨집이기 때문입니다!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13.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32.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33.png"/><Relationship Id="rId5"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omments" Target="../comments/comment2.xml"/><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www.openub.com" TargetMode="External"/><Relationship Id="rId4" Type="http://schemas.openxmlformats.org/officeDocument/2006/relationships/hyperlink" Target="https://www.data.go.kr/data/15071760/fileData.do" TargetMode="External"/><Relationship Id="rId11" Type="http://schemas.openxmlformats.org/officeDocument/2006/relationships/hyperlink" Target="https://sftc.seoul.go.kr/common/file/NR_download.do?id=9e1e8e36-98c2-41e7-a9a6-5e465eaa237d" TargetMode="External"/><Relationship Id="rId10" Type="http://schemas.openxmlformats.org/officeDocument/2006/relationships/hyperlink" Target="https://kosis.kr/statHtml/statHtml.do?orgId=408&amp;tblId=DT_40801_N4203_01" TargetMode="External"/><Relationship Id="rId9" Type="http://schemas.openxmlformats.org/officeDocument/2006/relationships/hyperlink" Target="https://kosis.kr/statHtml/statHtml.do?orgId=408&amp;tblId=DT_40801_N2203_01" TargetMode="External"/><Relationship Id="rId5" Type="http://schemas.openxmlformats.org/officeDocument/2006/relationships/hyperlink" Target="https://dsz.kdata.or.kr/svc/page/application/data_analysis_tab.do" TargetMode="External"/><Relationship Id="rId6" Type="http://schemas.openxmlformats.org/officeDocument/2006/relationships/hyperlink" Target="https://www.data.go.kr/data/15012890/standard.do" TargetMode="External"/><Relationship Id="rId7" Type="http://schemas.openxmlformats.org/officeDocument/2006/relationships/hyperlink" Target="https://www.data.go.kr/data/15021148/standard.do?recommendDataYn=Y" TargetMode="External"/><Relationship Id="rId8" Type="http://schemas.openxmlformats.org/officeDocument/2006/relationships/hyperlink" Target="https://www.data.go.kr/data/15100330/fileData.do?recommendDataYn=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8" cy="5143501"/>
          </a:xfrm>
          <a:prstGeom prst="rect">
            <a:avLst/>
          </a:prstGeom>
          <a:noFill/>
          <a:ln>
            <a:noFill/>
          </a:ln>
        </p:spPr>
      </p:pic>
      <p:sp>
        <p:nvSpPr>
          <p:cNvPr id="55" name="Google Shape;55;p13"/>
          <p:cNvSpPr txBox="1"/>
          <p:nvPr/>
        </p:nvSpPr>
        <p:spPr>
          <a:xfrm>
            <a:off x="709700" y="353275"/>
            <a:ext cx="68985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3000">
                <a:solidFill>
                  <a:schemeClr val="lt1"/>
                </a:solidFill>
                <a:latin typeface="NanumGothic ExtraBold"/>
                <a:ea typeface="NanumGothic ExtraBold"/>
                <a:cs typeface="NanumGothic ExtraBold"/>
                <a:sym typeface="NanumGothic ExtraBold"/>
              </a:rPr>
              <a:t>빅브레인 개업추천연구소</a:t>
            </a:r>
            <a:endParaRPr sz="3000">
              <a:solidFill>
                <a:schemeClr val="lt1"/>
              </a:solidFill>
              <a:latin typeface="NanumGothic ExtraBold"/>
              <a:ea typeface="NanumGothic ExtraBold"/>
              <a:cs typeface="NanumGothic ExtraBold"/>
              <a:sym typeface="NanumGothic ExtraBold"/>
            </a:endParaRPr>
          </a:p>
          <a:p>
            <a:pPr indent="0" lvl="0" marL="0" rtl="0" algn="l">
              <a:lnSpc>
                <a:spcPct val="100000"/>
              </a:lnSpc>
              <a:spcBef>
                <a:spcPts val="0"/>
              </a:spcBef>
              <a:spcAft>
                <a:spcPts val="0"/>
              </a:spcAft>
              <a:buNone/>
            </a:pPr>
            <a:r>
              <a:rPr lang="ko" sz="3000">
                <a:solidFill>
                  <a:schemeClr val="lt1"/>
                </a:solidFill>
                <a:latin typeface="NanumGothic ExtraBold"/>
                <a:ea typeface="NanumGothic ExtraBold"/>
                <a:cs typeface="NanumGothic ExtraBold"/>
                <a:sym typeface="NanumGothic ExtraBold"/>
              </a:rPr>
              <a:t>상반</a:t>
            </a:r>
            <a:r>
              <a:rPr lang="ko" sz="3000">
                <a:solidFill>
                  <a:schemeClr val="lt1"/>
                </a:solidFill>
                <a:latin typeface="NanumGothic ExtraBold"/>
                <a:ea typeface="NanumGothic ExtraBold"/>
                <a:cs typeface="NanumGothic ExtraBold"/>
                <a:sym typeface="NanumGothic ExtraBold"/>
              </a:rPr>
              <a:t>기 프로젝트 #1 - 실적발표</a:t>
            </a:r>
            <a:endParaRPr sz="3300">
              <a:solidFill>
                <a:schemeClr val="lt1"/>
              </a:solidFill>
              <a:latin typeface="NanumGothic ExtraBold"/>
              <a:ea typeface="NanumGothic ExtraBold"/>
              <a:cs typeface="NanumGothic ExtraBold"/>
              <a:sym typeface="NanumGothic ExtraBold"/>
            </a:endParaRPr>
          </a:p>
        </p:txBody>
      </p:sp>
      <p:sp>
        <p:nvSpPr>
          <p:cNvPr id="56" name="Google Shape;56;p13"/>
          <p:cNvSpPr txBox="1"/>
          <p:nvPr/>
        </p:nvSpPr>
        <p:spPr>
          <a:xfrm rot="-5400000">
            <a:off x="7106837" y="3070525"/>
            <a:ext cx="3518100" cy="30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750">
                <a:solidFill>
                  <a:schemeClr val="lt1"/>
                </a:solidFill>
              </a:rPr>
              <a:t>2023. 03. 20 플레이데이터_데이터분석 부트캠프 미니프로젝트 #1</a:t>
            </a:r>
            <a:endParaRPr sz="750">
              <a:solidFill>
                <a:schemeClr val="lt1"/>
              </a:solidFill>
            </a:endParaRPr>
          </a:p>
        </p:txBody>
      </p:sp>
      <p:sp>
        <p:nvSpPr>
          <p:cNvPr id="57" name="Google Shape;57;p13"/>
          <p:cNvSpPr txBox="1"/>
          <p:nvPr/>
        </p:nvSpPr>
        <p:spPr>
          <a:xfrm>
            <a:off x="824025" y="1461475"/>
            <a:ext cx="28794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800">
                <a:solidFill>
                  <a:schemeClr val="lt1"/>
                </a:solidFill>
                <a:latin typeface="Nanum Gothic"/>
                <a:ea typeface="Nanum Gothic"/>
                <a:cs typeface="Nanum Gothic"/>
                <a:sym typeface="Nanum Gothic"/>
              </a:rPr>
              <a:t>담당자 : 채경민 강호정 유영은 노재승</a:t>
            </a:r>
            <a:endParaRPr b="1" sz="800">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2"/>
          <p:cNvPicPr preferRelativeResize="0"/>
          <p:nvPr/>
        </p:nvPicPr>
        <p:blipFill>
          <a:blip r:embed="rId3">
            <a:alphaModFix/>
          </a:blip>
          <a:stretch>
            <a:fillRect/>
          </a:stretch>
        </p:blipFill>
        <p:spPr>
          <a:xfrm>
            <a:off x="4518850" y="685025"/>
            <a:ext cx="4201676" cy="2131400"/>
          </a:xfrm>
          <a:prstGeom prst="rect">
            <a:avLst/>
          </a:prstGeom>
          <a:noFill/>
          <a:ln>
            <a:noFill/>
          </a:ln>
        </p:spPr>
      </p:pic>
      <p:pic>
        <p:nvPicPr>
          <p:cNvPr id="173" name="Google Shape;173;p22"/>
          <p:cNvPicPr preferRelativeResize="0"/>
          <p:nvPr/>
        </p:nvPicPr>
        <p:blipFill>
          <a:blip r:embed="rId4">
            <a:alphaModFix/>
          </a:blip>
          <a:stretch>
            <a:fillRect/>
          </a:stretch>
        </p:blipFill>
        <p:spPr>
          <a:xfrm>
            <a:off x="4518850" y="2954393"/>
            <a:ext cx="4201675" cy="1958931"/>
          </a:xfrm>
          <a:prstGeom prst="rect">
            <a:avLst/>
          </a:prstGeom>
          <a:noFill/>
          <a:ln>
            <a:noFill/>
          </a:ln>
        </p:spPr>
      </p:pic>
      <p:sp>
        <p:nvSpPr>
          <p:cNvPr id="174" name="Google Shape;174;p22"/>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4. 구 단위 지역 선정 &amp; 업종 선정</a:t>
            </a:r>
            <a:endParaRPr sz="1150">
              <a:solidFill>
                <a:srgbClr val="00E885"/>
              </a:solidFill>
              <a:latin typeface="NanumGothic ExtraBold"/>
              <a:ea typeface="NanumGothic ExtraBold"/>
              <a:cs typeface="NanumGothic ExtraBold"/>
              <a:sym typeface="NanumGothic ExtraBold"/>
            </a:endParaRPr>
          </a:p>
        </p:txBody>
      </p:sp>
      <p:sp>
        <p:nvSpPr>
          <p:cNvPr id="175" name="Google Shape;175;p22"/>
          <p:cNvSpPr txBox="1"/>
          <p:nvPr/>
        </p:nvSpPr>
        <p:spPr>
          <a:xfrm>
            <a:off x="2545000" y="15930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4-3. 구별 임대</a:t>
            </a:r>
            <a:r>
              <a:rPr b="1" lang="ko" sz="900">
                <a:solidFill>
                  <a:srgbClr val="999999"/>
                </a:solidFill>
              </a:rPr>
              <a:t>료 대비</a:t>
            </a:r>
            <a:r>
              <a:rPr b="1" lang="ko" sz="900">
                <a:solidFill>
                  <a:srgbClr val="999999"/>
                </a:solidFill>
              </a:rPr>
              <a:t> 매출 분석 - </a:t>
            </a:r>
            <a:r>
              <a:rPr b="1" lang="ko" sz="900">
                <a:solidFill>
                  <a:srgbClr val="999999"/>
                </a:solidFill>
                <a:latin typeface="Nanum Gothic"/>
                <a:ea typeface="Nanum Gothic"/>
                <a:cs typeface="Nanum Gothic"/>
                <a:sym typeface="Nanum Gothic"/>
              </a:rPr>
              <a:t>[임대</a:t>
            </a:r>
            <a:r>
              <a:rPr b="1" lang="ko" sz="900">
                <a:solidFill>
                  <a:srgbClr val="999999"/>
                </a:solidFill>
                <a:latin typeface="Nanum Gothic"/>
                <a:ea typeface="Nanum Gothic"/>
                <a:cs typeface="Nanum Gothic"/>
                <a:sym typeface="Nanum Gothic"/>
              </a:rPr>
              <a:t>료 데이터 + 매출액 데이터</a:t>
            </a:r>
            <a:r>
              <a:rPr b="1" lang="ko" sz="900">
                <a:solidFill>
                  <a:srgbClr val="999999"/>
                </a:solidFill>
                <a:latin typeface="Nanum Gothic"/>
                <a:ea typeface="Nanum Gothic"/>
                <a:cs typeface="Nanum Gothic"/>
                <a:sym typeface="Nanum Gothic"/>
              </a:rPr>
              <a:t>]</a:t>
            </a:r>
            <a:endParaRPr b="1" sz="900">
              <a:solidFill>
                <a:srgbClr val="999999"/>
              </a:solidFill>
            </a:endParaRPr>
          </a:p>
        </p:txBody>
      </p:sp>
      <p:sp>
        <p:nvSpPr>
          <p:cNvPr id="176" name="Google Shape;176;p22"/>
          <p:cNvSpPr txBox="1"/>
          <p:nvPr/>
        </p:nvSpPr>
        <p:spPr>
          <a:xfrm>
            <a:off x="342600" y="1225075"/>
            <a:ext cx="37800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상권별 데이터에 속하는 행정구 찾기</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행정구별</a:t>
            </a:r>
            <a:r>
              <a:rPr lang="ko" sz="1100">
                <a:solidFill>
                  <a:schemeClr val="dk1"/>
                </a:solidFill>
                <a:latin typeface="Arimo"/>
                <a:ea typeface="Arimo"/>
                <a:cs typeface="Arimo"/>
                <a:sym typeface="Arimo"/>
              </a:rPr>
              <a:t>로 데이터 통합하여 평균 임대료를 산출 한다.</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매출액 데이터도 위 과정을 반복</a:t>
            </a:r>
            <a:endParaRPr sz="1100">
              <a:solidFill>
                <a:schemeClr val="dk1"/>
              </a:solidFill>
              <a:latin typeface="Arimo"/>
              <a:ea typeface="Arimo"/>
              <a:cs typeface="Arimo"/>
              <a:sym typeface="Arimo"/>
            </a:endParaRPr>
          </a:p>
        </p:txBody>
      </p:sp>
      <p:sp>
        <p:nvSpPr>
          <p:cNvPr id="177" name="Google Shape;177;p22"/>
          <p:cNvSpPr txBox="1"/>
          <p:nvPr/>
        </p:nvSpPr>
        <p:spPr>
          <a:xfrm>
            <a:off x="422725" y="891663"/>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
        <p:nvSpPr>
          <p:cNvPr id="178" name="Google Shape;178;p22"/>
          <p:cNvSpPr txBox="1"/>
          <p:nvPr/>
        </p:nvSpPr>
        <p:spPr>
          <a:xfrm>
            <a:off x="610050" y="3094513"/>
            <a:ext cx="3245100" cy="130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300"/>
              <a:t>금천구, 중랑구, 성동구 등의 주요 상권이</a:t>
            </a:r>
            <a:endParaRPr b="1" sz="1300"/>
          </a:p>
          <a:p>
            <a:pPr indent="0" lvl="0" marL="0" rtl="0" algn="ctr">
              <a:lnSpc>
                <a:spcPct val="115000"/>
              </a:lnSpc>
              <a:spcBef>
                <a:spcPts val="0"/>
              </a:spcBef>
              <a:spcAft>
                <a:spcPts val="0"/>
              </a:spcAft>
              <a:buNone/>
            </a:pPr>
            <a:r>
              <a:rPr b="1" lang="ko" sz="1300"/>
              <a:t>평균 임대료가 저렴하며, </a:t>
            </a:r>
            <a:endParaRPr b="1" sz="1300"/>
          </a:p>
          <a:p>
            <a:pPr indent="0" lvl="0" marL="0" rtl="0" algn="ctr">
              <a:lnSpc>
                <a:spcPct val="115000"/>
              </a:lnSpc>
              <a:spcBef>
                <a:spcPts val="0"/>
              </a:spcBef>
              <a:spcAft>
                <a:spcPts val="0"/>
              </a:spcAft>
              <a:buNone/>
            </a:pPr>
            <a:r>
              <a:t/>
            </a:r>
            <a:endParaRPr b="1" sz="1300"/>
          </a:p>
          <a:p>
            <a:pPr indent="0" lvl="0" marL="0" rtl="0" algn="ctr">
              <a:lnSpc>
                <a:spcPct val="115000"/>
              </a:lnSpc>
              <a:spcBef>
                <a:spcPts val="0"/>
              </a:spcBef>
              <a:spcAft>
                <a:spcPts val="0"/>
              </a:spcAft>
              <a:buNone/>
            </a:pPr>
            <a:r>
              <a:rPr b="1" lang="ko" sz="1300"/>
              <a:t>노원구, 관악구, 구로구 등의 주요 상권이</a:t>
            </a:r>
            <a:endParaRPr b="1" sz="1300"/>
          </a:p>
          <a:p>
            <a:pPr indent="0" lvl="0" marL="0" rtl="0" algn="ctr">
              <a:lnSpc>
                <a:spcPct val="115000"/>
              </a:lnSpc>
              <a:spcBef>
                <a:spcPts val="0"/>
              </a:spcBef>
              <a:spcAft>
                <a:spcPts val="0"/>
              </a:spcAft>
              <a:buNone/>
            </a:pPr>
            <a:r>
              <a:rPr b="1" lang="ko" sz="1300"/>
              <a:t>평균 매출이 높은 것을 볼 수 있다.</a:t>
            </a:r>
            <a:endParaRPr b="1" sz="1300"/>
          </a:p>
        </p:txBody>
      </p:sp>
      <p:pic>
        <p:nvPicPr>
          <p:cNvPr id="179" name="Google Shape;179;p22"/>
          <p:cNvPicPr preferRelativeResize="0"/>
          <p:nvPr/>
        </p:nvPicPr>
        <p:blipFill>
          <a:blip r:embed="rId5">
            <a:alphaModFix/>
          </a:blip>
          <a:stretch>
            <a:fillRect/>
          </a:stretch>
        </p:blipFill>
        <p:spPr>
          <a:xfrm>
            <a:off x="3791723" y="3683456"/>
            <a:ext cx="108234" cy="127425"/>
          </a:xfrm>
          <a:prstGeom prst="rect">
            <a:avLst/>
          </a:prstGeom>
          <a:noFill/>
          <a:ln>
            <a:noFill/>
          </a:ln>
        </p:spPr>
      </p:pic>
      <p:pic>
        <p:nvPicPr>
          <p:cNvPr id="180" name="Google Shape;180;p22"/>
          <p:cNvPicPr preferRelativeResize="0"/>
          <p:nvPr/>
        </p:nvPicPr>
        <p:blipFill>
          <a:blip r:embed="rId5">
            <a:alphaModFix/>
          </a:blip>
          <a:stretch>
            <a:fillRect/>
          </a:stretch>
        </p:blipFill>
        <p:spPr>
          <a:xfrm rot="10800000">
            <a:off x="403598" y="3683456"/>
            <a:ext cx="108234" cy="127425"/>
          </a:xfrm>
          <a:prstGeom prst="rect">
            <a:avLst/>
          </a:prstGeom>
          <a:noFill/>
          <a:ln>
            <a:noFill/>
          </a:ln>
        </p:spPr>
      </p:pic>
      <p:sp>
        <p:nvSpPr>
          <p:cNvPr id="181" name="Google Shape;181;p22"/>
          <p:cNvSpPr txBox="1"/>
          <p:nvPr/>
        </p:nvSpPr>
        <p:spPr>
          <a:xfrm rot="-5400000">
            <a:off x="7415775" y="3216750"/>
            <a:ext cx="3000000" cy="29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ko" sz="700">
                <a:solidFill>
                  <a:srgbClr val="999999"/>
                </a:solidFill>
                <a:latin typeface="Arimo"/>
                <a:ea typeface="Arimo"/>
                <a:cs typeface="Arimo"/>
                <a:sym typeface="Arimo"/>
              </a:rPr>
              <a:t>영세자영업_규모별_면적(평당)_매출액 / 영세자영업_규모별_면적(평당)_임대료</a:t>
            </a:r>
            <a:endParaRPr sz="700">
              <a:solidFill>
                <a:srgbClr val="999999"/>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3"/>
          <p:cNvPicPr preferRelativeResize="0"/>
          <p:nvPr/>
        </p:nvPicPr>
        <p:blipFill>
          <a:blip r:embed="rId3">
            <a:alphaModFix/>
          </a:blip>
          <a:stretch>
            <a:fillRect/>
          </a:stretch>
        </p:blipFill>
        <p:spPr>
          <a:xfrm>
            <a:off x="3784875" y="958025"/>
            <a:ext cx="5359125" cy="3330374"/>
          </a:xfrm>
          <a:prstGeom prst="rect">
            <a:avLst/>
          </a:prstGeom>
          <a:noFill/>
          <a:ln>
            <a:noFill/>
          </a:ln>
        </p:spPr>
      </p:pic>
      <p:sp>
        <p:nvSpPr>
          <p:cNvPr id="187" name="Google Shape;187;p23"/>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4. 구 단위 지역 선정 &amp; 업종 선정</a:t>
            </a:r>
            <a:endParaRPr sz="1150">
              <a:solidFill>
                <a:srgbClr val="00E885"/>
              </a:solidFill>
              <a:latin typeface="NanumGothic ExtraBold"/>
              <a:ea typeface="NanumGothic ExtraBold"/>
              <a:cs typeface="NanumGothic ExtraBold"/>
              <a:sym typeface="NanumGothic ExtraBold"/>
            </a:endParaRPr>
          </a:p>
        </p:txBody>
      </p:sp>
      <p:sp>
        <p:nvSpPr>
          <p:cNvPr id="188" name="Google Shape;188;p23"/>
          <p:cNvSpPr txBox="1"/>
          <p:nvPr/>
        </p:nvSpPr>
        <p:spPr>
          <a:xfrm>
            <a:off x="2545000" y="15930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4-3. 구별 임대료 대비 매출 분석 - </a:t>
            </a:r>
            <a:r>
              <a:rPr b="1" lang="ko" sz="900">
                <a:solidFill>
                  <a:srgbClr val="999999"/>
                </a:solidFill>
                <a:latin typeface="Nanum Gothic"/>
                <a:ea typeface="Nanum Gothic"/>
                <a:cs typeface="Nanum Gothic"/>
                <a:sym typeface="Nanum Gothic"/>
              </a:rPr>
              <a:t>[임대료 데이터 + 매출액 데이터]</a:t>
            </a:r>
            <a:endParaRPr b="1" sz="900">
              <a:solidFill>
                <a:srgbClr val="999999"/>
              </a:solidFill>
            </a:endParaRPr>
          </a:p>
        </p:txBody>
      </p:sp>
      <p:sp>
        <p:nvSpPr>
          <p:cNvPr id="189" name="Google Shape;189;p23"/>
          <p:cNvSpPr txBox="1"/>
          <p:nvPr/>
        </p:nvSpPr>
        <p:spPr>
          <a:xfrm>
            <a:off x="300475" y="1213775"/>
            <a:ext cx="3000000" cy="10314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위 매출액 데이터와 임대료 데이터를 행정구 별로 나눈다.</a:t>
            </a:r>
            <a:endParaRPr sz="1100">
              <a:solidFill>
                <a:schemeClr val="dk1"/>
              </a:solidFill>
              <a:latin typeface="Arimo"/>
              <a:ea typeface="Arimo"/>
              <a:cs typeface="Arimo"/>
              <a:sym typeface="Arimo"/>
            </a:endParaRPr>
          </a:p>
          <a:p>
            <a:pPr indent="0" lvl="0" marL="0" rtl="0" algn="l">
              <a:lnSpc>
                <a:spcPct val="100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0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지역별</a:t>
            </a:r>
            <a:r>
              <a:rPr lang="ko" sz="1100">
                <a:solidFill>
                  <a:schemeClr val="dk1"/>
                </a:solidFill>
                <a:latin typeface="Arimo"/>
                <a:ea typeface="Arimo"/>
                <a:cs typeface="Arimo"/>
                <a:sym typeface="Arimo"/>
              </a:rPr>
              <a:t>로 임대료 대비 매출이 높은 가성비 좋은 지역구를 찾는다.</a:t>
            </a:r>
            <a:endParaRPr sz="1100">
              <a:solidFill>
                <a:schemeClr val="dk1"/>
              </a:solidFill>
              <a:latin typeface="Arimo"/>
              <a:ea typeface="Arimo"/>
              <a:cs typeface="Arimo"/>
              <a:sym typeface="Arimo"/>
            </a:endParaRPr>
          </a:p>
        </p:txBody>
      </p:sp>
      <p:sp>
        <p:nvSpPr>
          <p:cNvPr id="190" name="Google Shape;190;p23"/>
          <p:cNvSpPr txBox="1"/>
          <p:nvPr/>
        </p:nvSpPr>
        <p:spPr>
          <a:xfrm>
            <a:off x="422725" y="890413"/>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
        <p:nvSpPr>
          <p:cNvPr id="191" name="Google Shape;191;p23"/>
          <p:cNvSpPr txBox="1"/>
          <p:nvPr/>
        </p:nvSpPr>
        <p:spPr>
          <a:xfrm>
            <a:off x="593125" y="3144250"/>
            <a:ext cx="27555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200"/>
              <a:t>관악구, 구로구, 성동구 순으로 비교적 임대료가 저렴한 것에 비해 매출액이 높다.</a:t>
            </a:r>
            <a:endParaRPr b="1" sz="1200"/>
          </a:p>
          <a:p>
            <a:pPr indent="0" lvl="0" marL="0" rtl="0" algn="ctr">
              <a:lnSpc>
                <a:spcPct val="115000"/>
              </a:lnSpc>
              <a:spcBef>
                <a:spcPts val="0"/>
              </a:spcBef>
              <a:spcAft>
                <a:spcPts val="0"/>
              </a:spcAft>
              <a:buNone/>
            </a:pPr>
            <a:r>
              <a:t/>
            </a:r>
            <a:endParaRPr b="1" sz="1200"/>
          </a:p>
          <a:p>
            <a:pPr indent="0" lvl="0" marL="0" rtl="0" algn="ctr">
              <a:lnSpc>
                <a:spcPct val="115000"/>
              </a:lnSpc>
              <a:spcBef>
                <a:spcPts val="0"/>
              </a:spcBef>
              <a:spcAft>
                <a:spcPts val="0"/>
              </a:spcAft>
              <a:buNone/>
            </a:pPr>
            <a:r>
              <a:rPr b="1" lang="ko" sz="1200"/>
              <a:t>이는 입지의 가성비가</a:t>
            </a:r>
            <a:endParaRPr b="1" sz="1200"/>
          </a:p>
          <a:p>
            <a:pPr indent="0" lvl="0" marL="0" rtl="0" algn="ctr">
              <a:lnSpc>
                <a:spcPct val="115000"/>
              </a:lnSpc>
              <a:spcBef>
                <a:spcPts val="0"/>
              </a:spcBef>
              <a:spcAft>
                <a:spcPts val="0"/>
              </a:spcAft>
              <a:buNone/>
            </a:pPr>
            <a:r>
              <a:rPr b="1" lang="ko" sz="1200"/>
              <a:t>뛰어나다고 볼 수 있다.</a:t>
            </a:r>
            <a:endParaRPr b="1" sz="1200"/>
          </a:p>
        </p:txBody>
      </p:sp>
      <p:pic>
        <p:nvPicPr>
          <p:cNvPr id="192" name="Google Shape;192;p23"/>
          <p:cNvPicPr preferRelativeResize="0"/>
          <p:nvPr/>
        </p:nvPicPr>
        <p:blipFill>
          <a:blip r:embed="rId4">
            <a:alphaModFix/>
          </a:blip>
          <a:stretch>
            <a:fillRect/>
          </a:stretch>
        </p:blipFill>
        <p:spPr>
          <a:xfrm>
            <a:off x="3530210" y="3580981"/>
            <a:ext cx="108234" cy="127425"/>
          </a:xfrm>
          <a:prstGeom prst="rect">
            <a:avLst/>
          </a:prstGeom>
          <a:noFill/>
          <a:ln>
            <a:noFill/>
          </a:ln>
        </p:spPr>
      </p:pic>
      <p:pic>
        <p:nvPicPr>
          <p:cNvPr id="193" name="Google Shape;193;p23"/>
          <p:cNvPicPr preferRelativeResize="0"/>
          <p:nvPr/>
        </p:nvPicPr>
        <p:blipFill>
          <a:blip r:embed="rId4">
            <a:alphaModFix/>
          </a:blip>
          <a:stretch>
            <a:fillRect/>
          </a:stretch>
        </p:blipFill>
        <p:spPr>
          <a:xfrm rot="10800000">
            <a:off x="300485" y="3580981"/>
            <a:ext cx="108234" cy="127425"/>
          </a:xfrm>
          <a:prstGeom prst="rect">
            <a:avLst/>
          </a:prstGeom>
          <a:noFill/>
          <a:ln>
            <a:noFill/>
          </a:ln>
        </p:spPr>
      </p:pic>
      <p:sp>
        <p:nvSpPr>
          <p:cNvPr id="194" name="Google Shape;194;p23"/>
          <p:cNvSpPr txBox="1"/>
          <p:nvPr/>
        </p:nvSpPr>
        <p:spPr>
          <a:xfrm>
            <a:off x="6057950" y="4764025"/>
            <a:ext cx="3000000" cy="29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ko" sz="700">
                <a:solidFill>
                  <a:srgbClr val="999999"/>
                </a:solidFill>
                <a:latin typeface="Arimo"/>
                <a:ea typeface="Arimo"/>
                <a:cs typeface="Arimo"/>
                <a:sym typeface="Arimo"/>
              </a:rPr>
              <a:t>영세자영업_규모별_면적(평당)_매출액 / 영세자영업_규모별_면적(평당)_임대료</a:t>
            </a:r>
            <a:endParaRPr sz="700">
              <a:solidFill>
                <a:srgbClr val="999999"/>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b="0" l="10969" r="22225" t="0"/>
          <a:stretch/>
        </p:blipFill>
        <p:spPr>
          <a:xfrm>
            <a:off x="4207650" y="1008625"/>
            <a:ext cx="5048525" cy="4000001"/>
          </a:xfrm>
          <a:prstGeom prst="rect">
            <a:avLst/>
          </a:prstGeom>
          <a:noFill/>
          <a:ln>
            <a:noFill/>
          </a:ln>
        </p:spPr>
      </p:pic>
      <p:pic>
        <p:nvPicPr>
          <p:cNvPr id="200" name="Google Shape;200;p24"/>
          <p:cNvPicPr preferRelativeResize="0"/>
          <p:nvPr/>
        </p:nvPicPr>
        <p:blipFill>
          <a:blip r:embed="rId4">
            <a:alphaModFix/>
          </a:blip>
          <a:stretch>
            <a:fillRect/>
          </a:stretch>
        </p:blipFill>
        <p:spPr>
          <a:xfrm>
            <a:off x="248650" y="3134875"/>
            <a:ext cx="3715500" cy="1932425"/>
          </a:xfrm>
          <a:prstGeom prst="rect">
            <a:avLst/>
          </a:prstGeom>
          <a:noFill/>
          <a:ln>
            <a:noFill/>
          </a:ln>
        </p:spPr>
      </p:pic>
      <p:sp>
        <p:nvSpPr>
          <p:cNvPr id="201" name="Google Shape;201;p24"/>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4. 구 단위 지역 선정 &amp; 업종 선정</a:t>
            </a:r>
            <a:endParaRPr sz="1150">
              <a:solidFill>
                <a:srgbClr val="00E885"/>
              </a:solidFill>
              <a:latin typeface="NanumGothic ExtraBold"/>
              <a:ea typeface="NanumGothic ExtraBold"/>
              <a:cs typeface="NanumGothic ExtraBold"/>
              <a:sym typeface="NanumGothic ExtraBold"/>
            </a:endParaRPr>
          </a:p>
        </p:txBody>
      </p:sp>
      <p:sp>
        <p:nvSpPr>
          <p:cNvPr id="202" name="Google Shape;202;p24"/>
          <p:cNvSpPr txBox="1"/>
          <p:nvPr/>
        </p:nvSpPr>
        <p:spPr>
          <a:xfrm>
            <a:off x="2545000" y="15930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4-4. 구별 경쟁 치킨업체 수 분석[서울 상권 정보 데이터]</a:t>
            </a:r>
            <a:r>
              <a:rPr b="1" lang="ko" sz="900">
                <a:solidFill>
                  <a:srgbClr val="999999"/>
                </a:solidFill>
                <a:latin typeface="Nanum Gothic"/>
                <a:ea typeface="Nanum Gothic"/>
                <a:cs typeface="Nanum Gothic"/>
                <a:sym typeface="Nanum Gothic"/>
              </a:rPr>
              <a:t>]</a:t>
            </a:r>
            <a:endParaRPr b="1" sz="900">
              <a:solidFill>
                <a:srgbClr val="999999"/>
              </a:solidFill>
            </a:endParaRPr>
          </a:p>
        </p:txBody>
      </p:sp>
      <p:sp>
        <p:nvSpPr>
          <p:cNvPr id="203" name="Google Shape;203;p24"/>
          <p:cNvSpPr txBox="1"/>
          <p:nvPr/>
        </p:nvSpPr>
        <p:spPr>
          <a:xfrm>
            <a:off x="300475" y="831850"/>
            <a:ext cx="35691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데이터에서 소분류 [후라이드/치킨] 추출</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구별 집계</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서울시 구 단위 단계구분도, 막대그래프 시각화</a:t>
            </a:r>
            <a:endParaRPr sz="1100">
              <a:solidFill>
                <a:schemeClr val="dk1"/>
              </a:solidFill>
              <a:latin typeface="Arimo"/>
              <a:ea typeface="Arimo"/>
              <a:cs typeface="Arimo"/>
              <a:sym typeface="Arimo"/>
            </a:endParaRPr>
          </a:p>
        </p:txBody>
      </p:sp>
      <p:sp>
        <p:nvSpPr>
          <p:cNvPr id="204" name="Google Shape;204;p24"/>
          <p:cNvSpPr txBox="1"/>
          <p:nvPr/>
        </p:nvSpPr>
        <p:spPr>
          <a:xfrm>
            <a:off x="422725" y="508488"/>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
        <p:nvSpPr>
          <p:cNvPr id="205" name="Google Shape;205;p24"/>
          <p:cNvSpPr txBox="1"/>
          <p:nvPr/>
        </p:nvSpPr>
        <p:spPr>
          <a:xfrm>
            <a:off x="530200" y="2246988"/>
            <a:ext cx="30000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200"/>
              <a:t>구별 경쟁업체 수 순위를 집계한 다음</a:t>
            </a:r>
            <a:endParaRPr b="1" sz="1200"/>
          </a:p>
          <a:p>
            <a:pPr indent="0" lvl="0" marL="0" rtl="0" algn="ctr">
              <a:lnSpc>
                <a:spcPct val="150000"/>
              </a:lnSpc>
              <a:spcBef>
                <a:spcPts val="0"/>
              </a:spcBef>
              <a:spcAft>
                <a:spcPts val="0"/>
              </a:spcAft>
              <a:buNone/>
            </a:pPr>
            <a:r>
              <a:rPr b="1" lang="ko" sz="1200"/>
              <a:t>최종적으로 ‘구'를 선정하기 위한 요소로 반영</a:t>
            </a:r>
            <a:endParaRPr b="1" sz="1200"/>
          </a:p>
        </p:txBody>
      </p:sp>
      <p:pic>
        <p:nvPicPr>
          <p:cNvPr id="206" name="Google Shape;206;p24"/>
          <p:cNvPicPr preferRelativeResize="0"/>
          <p:nvPr/>
        </p:nvPicPr>
        <p:blipFill>
          <a:blip r:embed="rId5">
            <a:alphaModFix/>
          </a:blip>
          <a:stretch>
            <a:fillRect/>
          </a:stretch>
        </p:blipFill>
        <p:spPr>
          <a:xfrm>
            <a:off x="3530210" y="2474131"/>
            <a:ext cx="108234" cy="127425"/>
          </a:xfrm>
          <a:prstGeom prst="rect">
            <a:avLst/>
          </a:prstGeom>
          <a:noFill/>
          <a:ln>
            <a:noFill/>
          </a:ln>
        </p:spPr>
      </p:pic>
      <p:pic>
        <p:nvPicPr>
          <p:cNvPr id="207" name="Google Shape;207;p24"/>
          <p:cNvPicPr preferRelativeResize="0"/>
          <p:nvPr/>
        </p:nvPicPr>
        <p:blipFill>
          <a:blip r:embed="rId5">
            <a:alphaModFix/>
          </a:blip>
          <a:stretch>
            <a:fillRect/>
          </a:stretch>
        </p:blipFill>
        <p:spPr>
          <a:xfrm rot="10800000">
            <a:off x="300485" y="2474131"/>
            <a:ext cx="108234" cy="12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nvSpPr>
        <p:spPr>
          <a:xfrm>
            <a:off x="345025" y="1235675"/>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900">
              <a:solidFill>
                <a:schemeClr val="dk1"/>
              </a:solidFill>
              <a:latin typeface="Arimo"/>
              <a:ea typeface="Arimo"/>
              <a:cs typeface="Arimo"/>
              <a:sym typeface="Arimo"/>
            </a:endParaRPr>
          </a:p>
        </p:txBody>
      </p:sp>
      <p:pic>
        <p:nvPicPr>
          <p:cNvPr id="213" name="Google Shape;213;p25"/>
          <p:cNvPicPr preferRelativeResize="0"/>
          <p:nvPr/>
        </p:nvPicPr>
        <p:blipFill>
          <a:blip r:embed="rId3">
            <a:alphaModFix/>
          </a:blip>
          <a:stretch>
            <a:fillRect/>
          </a:stretch>
        </p:blipFill>
        <p:spPr>
          <a:xfrm>
            <a:off x="4135125" y="989100"/>
            <a:ext cx="5008875" cy="3591700"/>
          </a:xfrm>
          <a:prstGeom prst="rect">
            <a:avLst/>
          </a:prstGeom>
          <a:noFill/>
          <a:ln>
            <a:noFill/>
          </a:ln>
        </p:spPr>
      </p:pic>
      <p:sp>
        <p:nvSpPr>
          <p:cNvPr id="214" name="Google Shape;214;p25"/>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4. 구 단위 지역 선정 &amp; 업종 선정</a:t>
            </a:r>
            <a:endParaRPr sz="1150">
              <a:solidFill>
                <a:srgbClr val="00E885"/>
              </a:solidFill>
              <a:latin typeface="NanumGothic ExtraBold"/>
              <a:ea typeface="NanumGothic ExtraBold"/>
              <a:cs typeface="NanumGothic ExtraBold"/>
              <a:sym typeface="NanumGothic ExtraBold"/>
            </a:endParaRPr>
          </a:p>
        </p:txBody>
      </p:sp>
      <p:sp>
        <p:nvSpPr>
          <p:cNvPr id="215" name="Google Shape;215;p25"/>
          <p:cNvSpPr txBox="1"/>
          <p:nvPr/>
        </p:nvSpPr>
        <p:spPr>
          <a:xfrm>
            <a:off x="2545000" y="15930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4-5. 구별 치킨집 면적대비 폐업 수 분석 [서울시 일반 음식점 인허가 정보]</a:t>
            </a:r>
            <a:r>
              <a:rPr b="1" lang="ko" sz="900">
                <a:solidFill>
                  <a:srgbClr val="999999"/>
                </a:solidFill>
                <a:latin typeface="Nanum Gothic"/>
                <a:ea typeface="Nanum Gothic"/>
                <a:cs typeface="Nanum Gothic"/>
                <a:sym typeface="Nanum Gothic"/>
              </a:rPr>
              <a:t>]</a:t>
            </a:r>
            <a:endParaRPr b="1" sz="900">
              <a:solidFill>
                <a:srgbClr val="999999"/>
              </a:solidFill>
            </a:endParaRPr>
          </a:p>
        </p:txBody>
      </p:sp>
      <p:sp>
        <p:nvSpPr>
          <p:cNvPr id="216" name="Google Shape;216;p25"/>
          <p:cNvSpPr txBox="1"/>
          <p:nvPr/>
        </p:nvSpPr>
        <p:spPr>
          <a:xfrm>
            <a:off x="469450" y="989100"/>
            <a:ext cx="3245100" cy="1911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지번주소 split으로 행정동 분류</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폐업일자</a:t>
            </a:r>
            <a:r>
              <a:rPr lang="ko" sz="1100">
                <a:solidFill>
                  <a:schemeClr val="dk1"/>
                </a:solidFill>
                <a:latin typeface="Arimo"/>
                <a:ea typeface="Arimo"/>
                <a:cs typeface="Arimo"/>
                <a:sym typeface="Arimo"/>
              </a:rPr>
              <a:t>가 2023년, 상세영업상태명이 폐업, 업태상태명이 치킨인 데이터 추출</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각 시군구별 면적을 조사하여 시리즈로 만든다.</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시군구별 (폐업한 상권 / 면적) 시군구, 면적별 폐업 개수를 확인</a:t>
            </a:r>
            <a:endParaRPr sz="1100">
              <a:solidFill>
                <a:schemeClr val="dk1"/>
              </a:solidFill>
              <a:latin typeface="Arimo"/>
              <a:ea typeface="Arimo"/>
              <a:cs typeface="Arimo"/>
              <a:sym typeface="Arimo"/>
            </a:endParaRPr>
          </a:p>
        </p:txBody>
      </p:sp>
      <p:sp>
        <p:nvSpPr>
          <p:cNvPr id="217" name="Google Shape;217;p25"/>
          <p:cNvSpPr txBox="1"/>
          <p:nvPr/>
        </p:nvSpPr>
        <p:spPr>
          <a:xfrm>
            <a:off x="498925" y="665988"/>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
        <p:nvSpPr>
          <p:cNvPr id="218" name="Google Shape;218;p25"/>
          <p:cNvSpPr txBox="1"/>
          <p:nvPr/>
        </p:nvSpPr>
        <p:spPr>
          <a:xfrm>
            <a:off x="645025" y="4057538"/>
            <a:ext cx="30000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200"/>
              <a:t>면적 대비 동대문구가 가장 많이 망했으며 양천구 , 구로구 등도 그 뒤를 따른다</a:t>
            </a:r>
            <a:endParaRPr b="1" sz="1200"/>
          </a:p>
        </p:txBody>
      </p:sp>
      <p:pic>
        <p:nvPicPr>
          <p:cNvPr id="219" name="Google Shape;219;p25"/>
          <p:cNvPicPr preferRelativeResize="0"/>
          <p:nvPr/>
        </p:nvPicPr>
        <p:blipFill>
          <a:blip r:embed="rId4">
            <a:alphaModFix/>
          </a:blip>
          <a:stretch>
            <a:fillRect/>
          </a:stretch>
        </p:blipFill>
        <p:spPr>
          <a:xfrm>
            <a:off x="3699185" y="4317081"/>
            <a:ext cx="108234" cy="127425"/>
          </a:xfrm>
          <a:prstGeom prst="rect">
            <a:avLst/>
          </a:prstGeom>
          <a:noFill/>
          <a:ln>
            <a:noFill/>
          </a:ln>
        </p:spPr>
      </p:pic>
      <p:pic>
        <p:nvPicPr>
          <p:cNvPr id="220" name="Google Shape;220;p25"/>
          <p:cNvPicPr preferRelativeResize="0"/>
          <p:nvPr/>
        </p:nvPicPr>
        <p:blipFill>
          <a:blip r:embed="rId4">
            <a:alphaModFix/>
          </a:blip>
          <a:stretch>
            <a:fillRect/>
          </a:stretch>
        </p:blipFill>
        <p:spPr>
          <a:xfrm rot="10800000">
            <a:off x="469460" y="4317081"/>
            <a:ext cx="108234" cy="127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nvSpPr>
        <p:spPr>
          <a:xfrm>
            <a:off x="265925" y="548650"/>
            <a:ext cx="2963100" cy="959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400"/>
              </a:spcBef>
              <a:spcAft>
                <a:spcPts val="0"/>
              </a:spcAft>
              <a:buNone/>
            </a:pPr>
            <a:r>
              <a:rPr b="1" lang="ko" sz="900">
                <a:solidFill>
                  <a:srgbClr val="434343"/>
                </a:solidFill>
              </a:rPr>
              <a:t>지표1: (</a:t>
            </a:r>
            <a:r>
              <a:rPr b="1" lang="ko" sz="900">
                <a:solidFill>
                  <a:srgbClr val="434343"/>
                </a:solidFill>
              </a:rPr>
              <a:t>시군구 면적별 폐업률</a:t>
            </a:r>
            <a:r>
              <a:rPr b="1" lang="ko" sz="900">
                <a:solidFill>
                  <a:srgbClr val="434343"/>
                </a:solidFill>
              </a:rPr>
              <a:t>)</a:t>
            </a:r>
            <a:endParaRPr b="1" sz="900">
              <a:solidFill>
                <a:srgbClr val="434343"/>
              </a:solidFill>
            </a:endParaRPr>
          </a:p>
          <a:p>
            <a:pPr indent="0" lvl="0" marL="0" rtl="0" algn="l">
              <a:lnSpc>
                <a:spcPct val="100000"/>
              </a:lnSpc>
              <a:spcBef>
                <a:spcPts val="1400"/>
              </a:spcBef>
              <a:spcAft>
                <a:spcPts val="0"/>
              </a:spcAft>
              <a:buNone/>
            </a:pPr>
            <a:r>
              <a:rPr b="1" lang="ko" sz="900">
                <a:solidFill>
                  <a:srgbClr val="434343"/>
                </a:solidFill>
              </a:rPr>
              <a:t>지표 2: (경쟁 치킨집 수)</a:t>
            </a:r>
            <a:endParaRPr sz="800">
              <a:solidFill>
                <a:srgbClr val="434343"/>
              </a:solidFill>
            </a:endParaRPr>
          </a:p>
          <a:p>
            <a:pPr indent="0" lvl="0" marL="0" rtl="0" algn="l">
              <a:lnSpc>
                <a:spcPct val="100000"/>
              </a:lnSpc>
              <a:spcBef>
                <a:spcPts val="1400"/>
              </a:spcBef>
              <a:spcAft>
                <a:spcPts val="400"/>
              </a:spcAft>
              <a:buNone/>
            </a:pPr>
            <a:r>
              <a:rPr b="1" lang="ko" sz="900">
                <a:solidFill>
                  <a:srgbClr val="434343"/>
                </a:solidFill>
              </a:rPr>
              <a:t>지표 3: (임대료 대비 매출액)</a:t>
            </a:r>
            <a:endParaRPr b="1" sz="900">
              <a:solidFill>
                <a:srgbClr val="434343"/>
              </a:solidFill>
            </a:endParaRPr>
          </a:p>
        </p:txBody>
      </p:sp>
      <p:sp>
        <p:nvSpPr>
          <p:cNvPr id="226" name="Google Shape;226;p26"/>
          <p:cNvSpPr txBox="1"/>
          <p:nvPr/>
        </p:nvSpPr>
        <p:spPr>
          <a:xfrm>
            <a:off x="265925" y="2116300"/>
            <a:ext cx="2067600" cy="87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ko" sz="1000">
                <a:solidFill>
                  <a:schemeClr val="dk1"/>
                </a:solidFill>
              </a:rPr>
              <a:t>각 지표별 순위를 산정하여</a:t>
            </a:r>
            <a:endParaRPr b="1" sz="1000">
              <a:solidFill>
                <a:schemeClr val="dk1"/>
              </a:solidFill>
            </a:endParaRPr>
          </a:p>
          <a:p>
            <a:pPr indent="0" lvl="0" marL="0" rtl="0" algn="l">
              <a:lnSpc>
                <a:spcPct val="115000"/>
              </a:lnSpc>
              <a:spcBef>
                <a:spcPts val="1400"/>
              </a:spcBef>
              <a:spcAft>
                <a:spcPts val="400"/>
              </a:spcAft>
              <a:buNone/>
            </a:pPr>
            <a:r>
              <a:rPr b="1" lang="ko" sz="1000">
                <a:solidFill>
                  <a:schemeClr val="dk1"/>
                </a:solidFill>
              </a:rPr>
              <a:t> 합계점수를 추출해 개업에 가장 유리한 ‘구'를 찾는다.</a:t>
            </a:r>
            <a:endParaRPr sz="900">
              <a:solidFill>
                <a:schemeClr val="dk1"/>
              </a:solidFill>
              <a:latin typeface="Arimo"/>
              <a:ea typeface="Arimo"/>
              <a:cs typeface="Arimo"/>
              <a:sym typeface="Arimo"/>
            </a:endParaRPr>
          </a:p>
        </p:txBody>
      </p:sp>
      <p:sp>
        <p:nvSpPr>
          <p:cNvPr id="227" name="Google Shape;227;p26"/>
          <p:cNvSpPr txBox="1"/>
          <p:nvPr/>
        </p:nvSpPr>
        <p:spPr>
          <a:xfrm>
            <a:off x="474550" y="3928750"/>
            <a:ext cx="15102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300">
                <a:solidFill>
                  <a:srgbClr val="00C663"/>
                </a:solidFill>
                <a:latin typeface="NanumGothic ExtraBold"/>
                <a:ea typeface="NanumGothic ExtraBold"/>
                <a:cs typeface="NanumGothic ExtraBold"/>
                <a:sym typeface="NanumGothic ExtraBold"/>
              </a:rPr>
              <a:t>성동구에</a:t>
            </a:r>
            <a:endParaRPr sz="1300">
              <a:solidFill>
                <a:srgbClr val="00C663"/>
              </a:solidFill>
              <a:latin typeface="NanumGothic ExtraBold"/>
              <a:ea typeface="NanumGothic ExtraBold"/>
              <a:cs typeface="NanumGothic ExtraBold"/>
              <a:sym typeface="NanumGothic ExtraBold"/>
            </a:endParaRPr>
          </a:p>
          <a:p>
            <a:pPr indent="0" lvl="0" marL="0" rtl="0" algn="ctr">
              <a:lnSpc>
                <a:spcPct val="115000"/>
              </a:lnSpc>
              <a:spcBef>
                <a:spcPts val="0"/>
              </a:spcBef>
              <a:spcAft>
                <a:spcPts val="0"/>
              </a:spcAft>
              <a:buNone/>
            </a:pPr>
            <a:r>
              <a:rPr lang="ko" sz="1300">
                <a:solidFill>
                  <a:srgbClr val="00C663"/>
                </a:solidFill>
                <a:latin typeface="NanumGothic ExtraBold"/>
                <a:ea typeface="NanumGothic ExtraBold"/>
                <a:cs typeface="NanumGothic ExtraBold"/>
                <a:sym typeface="NanumGothic ExtraBold"/>
              </a:rPr>
              <a:t>치킨집을 차리자!</a:t>
            </a:r>
            <a:endParaRPr sz="1300">
              <a:solidFill>
                <a:srgbClr val="00C663"/>
              </a:solidFill>
              <a:latin typeface="NanumGothic ExtraBold"/>
              <a:ea typeface="NanumGothic ExtraBold"/>
              <a:cs typeface="NanumGothic ExtraBold"/>
              <a:sym typeface="NanumGothic ExtraBold"/>
            </a:endParaRPr>
          </a:p>
        </p:txBody>
      </p:sp>
      <p:pic>
        <p:nvPicPr>
          <p:cNvPr id="228" name="Google Shape;228;p26"/>
          <p:cNvPicPr preferRelativeResize="0"/>
          <p:nvPr/>
        </p:nvPicPr>
        <p:blipFill>
          <a:blip r:embed="rId3">
            <a:alphaModFix/>
          </a:blip>
          <a:stretch>
            <a:fillRect/>
          </a:stretch>
        </p:blipFill>
        <p:spPr>
          <a:xfrm>
            <a:off x="5552125" y="624850"/>
            <a:ext cx="3591875" cy="4548325"/>
          </a:xfrm>
          <a:prstGeom prst="rect">
            <a:avLst/>
          </a:prstGeom>
          <a:noFill/>
          <a:ln>
            <a:noFill/>
          </a:ln>
        </p:spPr>
      </p:pic>
      <p:pic>
        <p:nvPicPr>
          <p:cNvPr id="229" name="Google Shape;229;p26"/>
          <p:cNvPicPr preferRelativeResize="0"/>
          <p:nvPr/>
        </p:nvPicPr>
        <p:blipFill>
          <a:blip r:embed="rId4">
            <a:alphaModFix/>
          </a:blip>
          <a:stretch>
            <a:fillRect/>
          </a:stretch>
        </p:blipFill>
        <p:spPr>
          <a:xfrm>
            <a:off x="2297025" y="693675"/>
            <a:ext cx="3255099" cy="4403299"/>
          </a:xfrm>
          <a:prstGeom prst="rect">
            <a:avLst/>
          </a:prstGeom>
          <a:noFill/>
          <a:ln>
            <a:noFill/>
          </a:ln>
        </p:spPr>
      </p:pic>
      <p:sp>
        <p:nvSpPr>
          <p:cNvPr id="230" name="Google Shape;230;p26"/>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4. 구 단위 지역 선정 &amp; 업종 선정</a:t>
            </a:r>
            <a:endParaRPr sz="1150">
              <a:solidFill>
                <a:srgbClr val="00E885"/>
              </a:solidFill>
              <a:latin typeface="NanumGothic ExtraBold"/>
              <a:ea typeface="NanumGothic ExtraBold"/>
              <a:cs typeface="NanumGothic ExtraBold"/>
              <a:sym typeface="NanumGothic ExtraBold"/>
            </a:endParaRPr>
          </a:p>
        </p:txBody>
      </p:sp>
      <p:sp>
        <p:nvSpPr>
          <p:cNvPr id="231" name="Google Shape;231;p26"/>
          <p:cNvSpPr txBox="1"/>
          <p:nvPr/>
        </p:nvSpPr>
        <p:spPr>
          <a:xfrm>
            <a:off x="2545000" y="159300"/>
            <a:ext cx="27885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4-6. 행정</a:t>
            </a:r>
            <a:r>
              <a:rPr b="1" lang="ko" sz="900">
                <a:solidFill>
                  <a:srgbClr val="999999"/>
                </a:solidFill>
              </a:rPr>
              <a:t>구 최종 선정</a:t>
            </a:r>
            <a:r>
              <a:rPr b="1" lang="ko" sz="900">
                <a:solidFill>
                  <a:srgbClr val="999999"/>
                </a:solidFill>
              </a:rPr>
              <a:t> </a:t>
            </a:r>
            <a:endParaRPr b="1" sz="900">
              <a:solidFill>
                <a:srgbClr val="999999"/>
              </a:solidFill>
            </a:endParaRPr>
          </a:p>
        </p:txBody>
      </p:sp>
      <p:sp>
        <p:nvSpPr>
          <p:cNvPr id="232" name="Google Shape;232;p26"/>
          <p:cNvSpPr txBox="1"/>
          <p:nvPr/>
        </p:nvSpPr>
        <p:spPr>
          <a:xfrm>
            <a:off x="265925" y="2988400"/>
            <a:ext cx="1949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ko" sz="800">
                <a:solidFill>
                  <a:srgbClr val="666666"/>
                </a:solidFill>
                <a:latin typeface="Nanum Gothic"/>
                <a:ea typeface="Nanum Gothic"/>
                <a:cs typeface="Nanum Gothic"/>
                <a:sym typeface="Nanum Gothic"/>
              </a:rPr>
              <a:t>점수가 낮을수록 입지 조건이 좋은 것!</a:t>
            </a:r>
            <a:endParaRPr b="1" sz="800">
              <a:solidFill>
                <a:srgbClr val="666666"/>
              </a:solidFill>
              <a:latin typeface="Nanum Gothic"/>
              <a:ea typeface="Nanum Gothic"/>
              <a:cs typeface="Nanum Gothic"/>
              <a:sym typeface="Nanum Gothic"/>
            </a:endParaRPr>
          </a:p>
        </p:txBody>
      </p:sp>
      <p:pic>
        <p:nvPicPr>
          <p:cNvPr id="233" name="Google Shape;233;p26"/>
          <p:cNvPicPr preferRelativeResize="0"/>
          <p:nvPr/>
        </p:nvPicPr>
        <p:blipFill>
          <a:blip r:embed="rId5">
            <a:alphaModFix/>
          </a:blip>
          <a:stretch>
            <a:fillRect/>
          </a:stretch>
        </p:blipFill>
        <p:spPr>
          <a:xfrm>
            <a:off x="2006860" y="4186531"/>
            <a:ext cx="108234" cy="127425"/>
          </a:xfrm>
          <a:prstGeom prst="rect">
            <a:avLst/>
          </a:prstGeom>
          <a:noFill/>
          <a:ln>
            <a:noFill/>
          </a:ln>
        </p:spPr>
      </p:pic>
      <p:pic>
        <p:nvPicPr>
          <p:cNvPr id="234" name="Google Shape;234;p26"/>
          <p:cNvPicPr preferRelativeResize="0"/>
          <p:nvPr/>
        </p:nvPicPr>
        <p:blipFill>
          <a:blip r:embed="rId5">
            <a:alphaModFix/>
          </a:blip>
          <a:stretch>
            <a:fillRect/>
          </a:stretch>
        </p:blipFill>
        <p:spPr>
          <a:xfrm rot="10800000">
            <a:off x="365860" y="4186531"/>
            <a:ext cx="108234" cy="12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cxnSp>
        <p:nvCxnSpPr>
          <p:cNvPr id="239" name="Google Shape;239;p27"/>
          <p:cNvCxnSpPr/>
          <p:nvPr/>
        </p:nvCxnSpPr>
        <p:spPr>
          <a:xfrm>
            <a:off x="1631725" y="-275175"/>
            <a:ext cx="5861400" cy="0"/>
          </a:xfrm>
          <a:prstGeom prst="straightConnector1">
            <a:avLst/>
          </a:prstGeom>
          <a:noFill/>
          <a:ln cap="flat" cmpd="sng" w="9525">
            <a:solidFill>
              <a:srgbClr val="00FF80"/>
            </a:solidFill>
            <a:prstDash val="solid"/>
            <a:round/>
            <a:headEnd len="med" w="med" type="none"/>
            <a:tailEnd len="med" w="med" type="none"/>
          </a:ln>
        </p:spPr>
      </p:cxnSp>
      <p:sp>
        <p:nvSpPr>
          <p:cNvPr id="240" name="Google Shape;240;p27"/>
          <p:cNvSpPr/>
          <p:nvPr/>
        </p:nvSpPr>
        <p:spPr>
          <a:xfrm>
            <a:off x="2783775" y="1125575"/>
            <a:ext cx="1402200" cy="1402200"/>
          </a:xfrm>
          <a:prstGeom prst="ellipse">
            <a:avLst/>
          </a:prstGeom>
          <a:solidFill>
            <a:schemeClr val="lt1"/>
          </a:solidFill>
          <a:ln cap="flat" cmpd="sng" w="9525">
            <a:solidFill>
              <a:srgbClr val="00FF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845350" y="1125575"/>
            <a:ext cx="1402200" cy="1402200"/>
          </a:xfrm>
          <a:prstGeom prst="ellipse">
            <a:avLst/>
          </a:prstGeom>
          <a:solidFill>
            <a:schemeClr val="lt1"/>
          </a:solidFill>
          <a:ln cap="flat" cmpd="sng" w="9525">
            <a:solidFill>
              <a:srgbClr val="00FF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4798400" y="1125575"/>
            <a:ext cx="1402200" cy="1402200"/>
          </a:xfrm>
          <a:prstGeom prst="ellipse">
            <a:avLst/>
          </a:prstGeom>
          <a:solidFill>
            <a:schemeClr val="lt1"/>
          </a:solidFill>
          <a:ln cap="flat" cmpd="sng" w="9525">
            <a:solidFill>
              <a:srgbClr val="00FF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6987350" y="1125575"/>
            <a:ext cx="1402200" cy="1402200"/>
          </a:xfrm>
          <a:prstGeom prst="ellipse">
            <a:avLst/>
          </a:prstGeom>
          <a:solidFill>
            <a:schemeClr val="lt1"/>
          </a:solidFill>
          <a:ln cap="flat" cmpd="sng" w="9525">
            <a:solidFill>
              <a:srgbClr val="00FF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txBox="1"/>
          <p:nvPr/>
        </p:nvSpPr>
        <p:spPr>
          <a:xfrm>
            <a:off x="2505513" y="1657325"/>
            <a:ext cx="19587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경쟁 치킨업체 수 비교</a:t>
            </a:r>
            <a:endParaRPr b="1" sz="1000">
              <a:solidFill>
                <a:schemeClr val="dk1"/>
              </a:solidFill>
              <a:latin typeface="Nanum Gothic"/>
              <a:ea typeface="Nanum Gothic"/>
              <a:cs typeface="Nanum Gothic"/>
              <a:sym typeface="Nanum Gothic"/>
            </a:endParaRPr>
          </a:p>
        </p:txBody>
      </p:sp>
      <p:sp>
        <p:nvSpPr>
          <p:cNvPr id="245" name="Google Shape;245;p27"/>
          <p:cNvSpPr txBox="1"/>
          <p:nvPr/>
        </p:nvSpPr>
        <p:spPr>
          <a:xfrm>
            <a:off x="688300" y="1579150"/>
            <a:ext cx="17163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주간/ 야간</a:t>
            </a:r>
            <a:endParaRPr b="1" sz="1000">
              <a:solidFill>
                <a:schemeClr val="dk1"/>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생활인구 수 비교</a:t>
            </a:r>
            <a:endParaRPr b="1" sz="1000">
              <a:solidFill>
                <a:schemeClr val="dk1"/>
              </a:solidFill>
              <a:latin typeface="Nanum Gothic"/>
              <a:ea typeface="Nanum Gothic"/>
              <a:cs typeface="Nanum Gothic"/>
              <a:sym typeface="Nanum Gothic"/>
            </a:endParaRPr>
          </a:p>
        </p:txBody>
      </p:sp>
      <p:sp>
        <p:nvSpPr>
          <p:cNvPr id="246" name="Google Shape;246;p27"/>
          <p:cNvSpPr txBox="1"/>
          <p:nvPr/>
        </p:nvSpPr>
        <p:spPr>
          <a:xfrm>
            <a:off x="4641350" y="1579150"/>
            <a:ext cx="17163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주변시설 비교</a:t>
            </a:r>
            <a:endParaRPr b="1" sz="1000">
              <a:solidFill>
                <a:schemeClr val="dk1"/>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(공원,학교)</a:t>
            </a:r>
            <a:endParaRPr b="1" sz="1000">
              <a:solidFill>
                <a:schemeClr val="dk1"/>
              </a:solidFill>
              <a:latin typeface="Nanum Gothic"/>
              <a:ea typeface="Nanum Gothic"/>
              <a:cs typeface="Nanum Gothic"/>
              <a:sym typeface="Nanum Gothic"/>
            </a:endParaRPr>
          </a:p>
        </p:txBody>
      </p:sp>
      <p:sp>
        <p:nvSpPr>
          <p:cNvPr id="247" name="Google Shape;247;p27"/>
          <p:cNvSpPr txBox="1"/>
          <p:nvPr/>
        </p:nvSpPr>
        <p:spPr>
          <a:xfrm>
            <a:off x="6830300" y="1533425"/>
            <a:ext cx="17163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교통 상황 비교</a:t>
            </a:r>
            <a:endParaRPr b="1" sz="1000">
              <a:solidFill>
                <a:schemeClr val="dk1"/>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(버스 지하철)</a:t>
            </a:r>
            <a:endParaRPr b="1" sz="1000">
              <a:solidFill>
                <a:schemeClr val="dk1"/>
              </a:solidFill>
              <a:latin typeface="Nanum Gothic"/>
              <a:ea typeface="Nanum Gothic"/>
              <a:cs typeface="Nanum Gothic"/>
              <a:sym typeface="Nanum Gothic"/>
            </a:endParaRPr>
          </a:p>
        </p:txBody>
      </p:sp>
      <p:sp>
        <p:nvSpPr>
          <p:cNvPr id="248" name="Google Shape;248;p27"/>
          <p:cNvSpPr txBox="1"/>
          <p:nvPr/>
        </p:nvSpPr>
        <p:spPr>
          <a:xfrm>
            <a:off x="858575" y="3857725"/>
            <a:ext cx="7267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800">
                <a:solidFill>
                  <a:srgbClr val="434343"/>
                </a:solidFill>
                <a:latin typeface="Arimo"/>
                <a:ea typeface="Arimo"/>
                <a:cs typeface="Arimo"/>
                <a:sym typeface="Arimo"/>
              </a:rPr>
              <a:t>수요자 분석을 통</a:t>
            </a:r>
            <a:r>
              <a:rPr b="1" lang="ko" sz="1800">
                <a:solidFill>
                  <a:srgbClr val="434343"/>
                </a:solidFill>
                <a:latin typeface="Arimo"/>
                <a:ea typeface="Arimo"/>
                <a:cs typeface="Arimo"/>
                <a:sym typeface="Arimo"/>
              </a:rPr>
              <a:t>해 4가지 지표를 추출하고 이를 통합해 세부</a:t>
            </a:r>
            <a:r>
              <a:rPr b="1" lang="ko" sz="1800">
                <a:solidFill>
                  <a:srgbClr val="434343"/>
                </a:solidFill>
                <a:latin typeface="Arimo"/>
                <a:ea typeface="Arimo"/>
                <a:cs typeface="Arimo"/>
                <a:sym typeface="Arimo"/>
              </a:rPr>
              <a:t> 입지를 추천한</a:t>
            </a:r>
            <a:r>
              <a:rPr b="1" lang="ko" sz="1800">
                <a:solidFill>
                  <a:srgbClr val="434343"/>
                </a:solidFill>
                <a:latin typeface="Arimo"/>
                <a:ea typeface="Arimo"/>
                <a:cs typeface="Arimo"/>
                <a:sym typeface="Arimo"/>
              </a:rPr>
              <a:t>다</a:t>
            </a:r>
            <a:endParaRPr b="1" sz="1800">
              <a:solidFill>
                <a:srgbClr val="434343"/>
              </a:solidFill>
              <a:latin typeface="Arimo"/>
              <a:ea typeface="Arimo"/>
              <a:cs typeface="Arimo"/>
              <a:sym typeface="Arimo"/>
            </a:endParaRPr>
          </a:p>
        </p:txBody>
      </p:sp>
      <p:sp>
        <p:nvSpPr>
          <p:cNvPr id="249" name="Google Shape;249;p27"/>
          <p:cNvSpPr txBox="1"/>
          <p:nvPr/>
        </p:nvSpPr>
        <p:spPr>
          <a:xfrm>
            <a:off x="269225" y="218575"/>
            <a:ext cx="54774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2100">
                <a:solidFill>
                  <a:srgbClr val="00E885"/>
                </a:solidFill>
                <a:latin typeface="Arimo"/>
                <a:ea typeface="Arimo"/>
                <a:cs typeface="Arimo"/>
                <a:sym typeface="Arimo"/>
              </a:rPr>
              <a:t>2. 수요자 분석을 통한 동 단위 입지 추천</a:t>
            </a:r>
            <a:endParaRPr b="1" sz="2400">
              <a:solidFill>
                <a:srgbClr val="00E885"/>
              </a:solidFill>
            </a:endParaRPr>
          </a:p>
        </p:txBody>
      </p:sp>
      <p:sp>
        <p:nvSpPr>
          <p:cNvPr id="250" name="Google Shape;250;p27"/>
          <p:cNvSpPr txBox="1"/>
          <p:nvPr/>
        </p:nvSpPr>
        <p:spPr>
          <a:xfrm>
            <a:off x="2373150" y="1642025"/>
            <a:ext cx="285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200">
                <a:solidFill>
                  <a:srgbClr val="00FF80"/>
                </a:solidFill>
                <a:latin typeface="NanumGothic ExtraBold"/>
                <a:ea typeface="NanumGothic ExtraBold"/>
                <a:cs typeface="NanumGothic ExtraBold"/>
                <a:sym typeface="NanumGothic ExtraBold"/>
              </a:rPr>
              <a:t>+</a:t>
            </a:r>
            <a:endParaRPr sz="1200">
              <a:solidFill>
                <a:srgbClr val="00FF80"/>
              </a:solidFill>
              <a:latin typeface="NanumGothic ExtraBold"/>
              <a:ea typeface="NanumGothic ExtraBold"/>
              <a:cs typeface="NanumGothic ExtraBold"/>
              <a:sym typeface="NanumGothic ExtraBold"/>
            </a:endParaRPr>
          </a:p>
        </p:txBody>
      </p:sp>
      <p:sp>
        <p:nvSpPr>
          <p:cNvPr id="251" name="Google Shape;251;p27"/>
          <p:cNvSpPr txBox="1"/>
          <p:nvPr/>
        </p:nvSpPr>
        <p:spPr>
          <a:xfrm>
            <a:off x="4349675" y="1642025"/>
            <a:ext cx="285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200">
                <a:solidFill>
                  <a:srgbClr val="00FF80"/>
                </a:solidFill>
                <a:latin typeface="NanumGothic ExtraBold"/>
                <a:ea typeface="NanumGothic ExtraBold"/>
                <a:cs typeface="NanumGothic ExtraBold"/>
                <a:sym typeface="NanumGothic ExtraBold"/>
              </a:rPr>
              <a:t>+</a:t>
            </a:r>
            <a:endParaRPr sz="1200">
              <a:solidFill>
                <a:srgbClr val="00FF80"/>
              </a:solidFill>
              <a:latin typeface="NanumGothic ExtraBold"/>
              <a:ea typeface="NanumGothic ExtraBold"/>
              <a:cs typeface="NanumGothic ExtraBold"/>
              <a:sym typeface="NanumGothic ExtraBold"/>
            </a:endParaRPr>
          </a:p>
        </p:txBody>
      </p:sp>
      <p:sp>
        <p:nvSpPr>
          <p:cNvPr id="252" name="Google Shape;252;p27"/>
          <p:cNvSpPr txBox="1"/>
          <p:nvPr/>
        </p:nvSpPr>
        <p:spPr>
          <a:xfrm>
            <a:off x="6451463" y="1642025"/>
            <a:ext cx="285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200">
                <a:solidFill>
                  <a:srgbClr val="00FF80"/>
                </a:solidFill>
                <a:latin typeface="NanumGothic ExtraBold"/>
                <a:ea typeface="NanumGothic ExtraBold"/>
                <a:cs typeface="NanumGothic ExtraBold"/>
                <a:sym typeface="NanumGothic ExtraBold"/>
              </a:rPr>
              <a:t>+</a:t>
            </a:r>
            <a:endParaRPr sz="1200">
              <a:solidFill>
                <a:srgbClr val="00FF80"/>
              </a:solidFill>
              <a:latin typeface="NanumGothic ExtraBold"/>
              <a:ea typeface="NanumGothic ExtraBold"/>
              <a:cs typeface="NanumGothic ExtraBold"/>
              <a:sym typeface="NanumGothic ExtraBold"/>
            </a:endParaRPr>
          </a:p>
        </p:txBody>
      </p:sp>
      <p:sp>
        <p:nvSpPr>
          <p:cNvPr id="253" name="Google Shape;253;p27"/>
          <p:cNvSpPr/>
          <p:nvPr/>
        </p:nvSpPr>
        <p:spPr>
          <a:xfrm>
            <a:off x="4270175" y="2871325"/>
            <a:ext cx="444000" cy="507900"/>
          </a:xfrm>
          <a:prstGeom prst="downArrow">
            <a:avLst>
              <a:gd fmla="val 50000" name="adj1"/>
              <a:gd fmla="val 50000" name="adj2"/>
            </a:avLst>
          </a:prstGeom>
          <a:solidFill>
            <a:srgbClr val="B4F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8"/>
          <p:cNvPicPr preferRelativeResize="0"/>
          <p:nvPr/>
        </p:nvPicPr>
        <p:blipFill rotWithShape="1">
          <a:blip r:embed="rId3">
            <a:alphaModFix/>
          </a:blip>
          <a:srcRect b="5186" l="19727" r="18002" t="0"/>
          <a:stretch/>
        </p:blipFill>
        <p:spPr>
          <a:xfrm>
            <a:off x="296700" y="2209250"/>
            <a:ext cx="3852799" cy="2663650"/>
          </a:xfrm>
          <a:prstGeom prst="rect">
            <a:avLst/>
          </a:prstGeom>
          <a:noFill/>
          <a:ln>
            <a:noFill/>
          </a:ln>
        </p:spPr>
      </p:pic>
      <p:pic>
        <p:nvPicPr>
          <p:cNvPr id="259" name="Google Shape;259;p28"/>
          <p:cNvPicPr preferRelativeResize="0"/>
          <p:nvPr/>
        </p:nvPicPr>
        <p:blipFill rotWithShape="1">
          <a:blip r:embed="rId4">
            <a:alphaModFix/>
          </a:blip>
          <a:srcRect b="0" l="980" r="980" t="0"/>
          <a:stretch/>
        </p:blipFill>
        <p:spPr>
          <a:xfrm>
            <a:off x="4439775" y="901300"/>
            <a:ext cx="4704226" cy="4261326"/>
          </a:xfrm>
          <a:prstGeom prst="rect">
            <a:avLst/>
          </a:prstGeom>
          <a:noFill/>
          <a:ln>
            <a:noFill/>
          </a:ln>
        </p:spPr>
      </p:pic>
      <p:sp>
        <p:nvSpPr>
          <p:cNvPr id="260" name="Google Shape;260;p28"/>
          <p:cNvSpPr txBox="1"/>
          <p:nvPr/>
        </p:nvSpPr>
        <p:spPr>
          <a:xfrm>
            <a:off x="193025" y="139950"/>
            <a:ext cx="14985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5. 동별 수요자 분석</a:t>
            </a:r>
            <a:endParaRPr sz="1150">
              <a:solidFill>
                <a:srgbClr val="00E885"/>
              </a:solidFill>
              <a:latin typeface="NanumGothic ExtraBold"/>
              <a:ea typeface="NanumGothic ExtraBold"/>
              <a:cs typeface="NanumGothic ExtraBold"/>
              <a:sym typeface="NanumGothic ExtraBold"/>
            </a:endParaRPr>
          </a:p>
        </p:txBody>
      </p:sp>
      <p:sp>
        <p:nvSpPr>
          <p:cNvPr id="261" name="Google Shape;261;p28"/>
          <p:cNvSpPr txBox="1"/>
          <p:nvPr/>
        </p:nvSpPr>
        <p:spPr>
          <a:xfrm>
            <a:off x="1594050" y="17865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5-1</a:t>
            </a:r>
            <a:r>
              <a:rPr b="1" lang="ko" sz="900">
                <a:solidFill>
                  <a:srgbClr val="999999"/>
                </a:solidFill>
              </a:rPr>
              <a:t>. </a:t>
            </a:r>
            <a:r>
              <a:rPr b="1" lang="ko" sz="900">
                <a:solidFill>
                  <a:srgbClr val="999999"/>
                </a:solidFill>
              </a:rPr>
              <a:t>행정동 단위 서울 생활인구(내국인)</a:t>
            </a:r>
            <a:endParaRPr b="1" sz="900">
              <a:solidFill>
                <a:srgbClr val="999999"/>
              </a:solidFill>
            </a:endParaRPr>
          </a:p>
        </p:txBody>
      </p:sp>
      <p:sp>
        <p:nvSpPr>
          <p:cNvPr id="262" name="Google Shape;262;p28"/>
          <p:cNvSpPr txBox="1"/>
          <p:nvPr/>
        </p:nvSpPr>
        <p:spPr>
          <a:xfrm>
            <a:off x="296700" y="800025"/>
            <a:ext cx="4077300" cy="12006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서울 생활인구 데이터를 </a:t>
            </a:r>
            <a:r>
              <a:rPr lang="ko" sz="1100">
                <a:solidFill>
                  <a:schemeClr val="dk1"/>
                </a:solidFill>
                <a:latin typeface="Arimo"/>
                <a:ea typeface="Arimo"/>
                <a:cs typeface="Arimo"/>
                <a:sym typeface="Arimo"/>
              </a:rPr>
              <a:t>주간(오전 6시부터 오후 6시까지) 시간대로 분리한다.</a:t>
            </a:r>
            <a:endParaRPr sz="1100">
              <a:solidFill>
                <a:schemeClr val="dk1"/>
              </a:solidFill>
              <a:latin typeface="Arimo"/>
              <a:ea typeface="Arimo"/>
              <a:cs typeface="Arimo"/>
              <a:sym typeface="Arimo"/>
            </a:endParaRPr>
          </a:p>
          <a:p>
            <a:pPr indent="0" lvl="0" marL="0" rtl="0" algn="l">
              <a:lnSpc>
                <a:spcPct val="100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0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성동구로 필터링하고 동별 평균 값을 계산한다.</a:t>
            </a:r>
            <a:endParaRPr sz="1100">
              <a:solidFill>
                <a:schemeClr val="dk1"/>
              </a:solidFill>
              <a:latin typeface="Arimo"/>
              <a:ea typeface="Arimo"/>
              <a:cs typeface="Arimo"/>
              <a:sym typeface="Arimo"/>
            </a:endParaRPr>
          </a:p>
          <a:p>
            <a:pPr indent="0" lvl="0" marL="0" rtl="0" algn="l">
              <a:lnSpc>
                <a:spcPct val="100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0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지역별로 주간 생활인구가 많은 곳을 찾는다.</a:t>
            </a:r>
            <a:endParaRPr sz="1100">
              <a:solidFill>
                <a:schemeClr val="dk1"/>
              </a:solidFill>
              <a:latin typeface="Arimo"/>
              <a:ea typeface="Arimo"/>
              <a:cs typeface="Arimo"/>
              <a:sym typeface="Arimo"/>
            </a:endParaRPr>
          </a:p>
        </p:txBody>
      </p:sp>
      <p:sp>
        <p:nvSpPr>
          <p:cNvPr id="263" name="Google Shape;263;p28"/>
          <p:cNvSpPr txBox="1"/>
          <p:nvPr/>
        </p:nvSpPr>
        <p:spPr>
          <a:xfrm>
            <a:off x="418950" y="501738"/>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9"/>
          <p:cNvPicPr preferRelativeResize="0"/>
          <p:nvPr/>
        </p:nvPicPr>
        <p:blipFill rotWithShape="1">
          <a:blip r:embed="rId3">
            <a:alphaModFix/>
          </a:blip>
          <a:srcRect b="4073" l="15259" r="12281" t="2294"/>
          <a:stretch/>
        </p:blipFill>
        <p:spPr>
          <a:xfrm>
            <a:off x="507850" y="2316550"/>
            <a:ext cx="3538098" cy="2720900"/>
          </a:xfrm>
          <a:prstGeom prst="rect">
            <a:avLst/>
          </a:prstGeom>
          <a:noFill/>
          <a:ln>
            <a:noFill/>
          </a:ln>
        </p:spPr>
      </p:pic>
      <p:pic>
        <p:nvPicPr>
          <p:cNvPr id="269" name="Google Shape;269;p29"/>
          <p:cNvPicPr preferRelativeResize="0"/>
          <p:nvPr/>
        </p:nvPicPr>
        <p:blipFill rotWithShape="1">
          <a:blip r:embed="rId4">
            <a:alphaModFix/>
          </a:blip>
          <a:srcRect b="0" l="980" r="980" t="0"/>
          <a:stretch/>
        </p:blipFill>
        <p:spPr>
          <a:xfrm>
            <a:off x="4356300" y="806550"/>
            <a:ext cx="4787709" cy="4336949"/>
          </a:xfrm>
          <a:prstGeom prst="rect">
            <a:avLst/>
          </a:prstGeom>
          <a:noFill/>
          <a:ln>
            <a:noFill/>
          </a:ln>
        </p:spPr>
      </p:pic>
      <p:sp>
        <p:nvSpPr>
          <p:cNvPr id="270" name="Google Shape;270;p29"/>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5. 동별 수요자 분석</a:t>
            </a:r>
            <a:endParaRPr sz="1150">
              <a:solidFill>
                <a:srgbClr val="00E885"/>
              </a:solidFill>
              <a:latin typeface="NanumGothic ExtraBold"/>
              <a:ea typeface="NanumGothic ExtraBold"/>
              <a:cs typeface="NanumGothic ExtraBold"/>
              <a:sym typeface="NanumGothic ExtraBold"/>
            </a:endParaRPr>
          </a:p>
        </p:txBody>
      </p:sp>
      <p:sp>
        <p:nvSpPr>
          <p:cNvPr id="271" name="Google Shape;271;p29"/>
          <p:cNvSpPr txBox="1"/>
          <p:nvPr/>
        </p:nvSpPr>
        <p:spPr>
          <a:xfrm>
            <a:off x="1710700" y="15930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5-1. 행정동 단위 서울 생활인구(내국인)</a:t>
            </a:r>
            <a:endParaRPr b="1" sz="900">
              <a:solidFill>
                <a:srgbClr val="999999"/>
              </a:solidFill>
            </a:endParaRPr>
          </a:p>
        </p:txBody>
      </p:sp>
      <p:sp>
        <p:nvSpPr>
          <p:cNvPr id="272" name="Google Shape;272;p29"/>
          <p:cNvSpPr txBox="1"/>
          <p:nvPr/>
        </p:nvSpPr>
        <p:spPr>
          <a:xfrm>
            <a:off x="393700" y="817250"/>
            <a:ext cx="3858300" cy="1327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서울 생활인구 데이터를 야간(오후 6시부터 오전 6시까지) 시간대로 분리한다.</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성동구로 필터링하고 동별 평균 값을 계산한다.</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지역별로 야간 생활인구가 많은 곳을 찾는다.</a:t>
            </a:r>
            <a:endParaRPr sz="1100">
              <a:solidFill>
                <a:schemeClr val="dk1"/>
              </a:solidFill>
              <a:latin typeface="Arimo"/>
              <a:ea typeface="Arimo"/>
              <a:cs typeface="Arimo"/>
              <a:sym typeface="Arimo"/>
            </a:endParaRPr>
          </a:p>
        </p:txBody>
      </p:sp>
      <p:sp>
        <p:nvSpPr>
          <p:cNvPr id="273" name="Google Shape;273;p29"/>
          <p:cNvSpPr txBox="1"/>
          <p:nvPr/>
        </p:nvSpPr>
        <p:spPr>
          <a:xfrm>
            <a:off x="507850" y="536038"/>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0"/>
          <p:cNvPicPr preferRelativeResize="0"/>
          <p:nvPr/>
        </p:nvPicPr>
        <p:blipFill>
          <a:blip r:embed="rId3">
            <a:alphaModFix/>
          </a:blip>
          <a:stretch>
            <a:fillRect/>
          </a:stretch>
        </p:blipFill>
        <p:spPr>
          <a:xfrm>
            <a:off x="4250275" y="1086262"/>
            <a:ext cx="4893731" cy="3823449"/>
          </a:xfrm>
          <a:prstGeom prst="rect">
            <a:avLst/>
          </a:prstGeom>
          <a:noFill/>
          <a:ln>
            <a:noFill/>
          </a:ln>
        </p:spPr>
      </p:pic>
      <p:pic>
        <p:nvPicPr>
          <p:cNvPr id="279" name="Google Shape;279;p30"/>
          <p:cNvPicPr preferRelativeResize="0"/>
          <p:nvPr/>
        </p:nvPicPr>
        <p:blipFill>
          <a:blip r:embed="rId4">
            <a:alphaModFix/>
          </a:blip>
          <a:stretch>
            <a:fillRect/>
          </a:stretch>
        </p:blipFill>
        <p:spPr>
          <a:xfrm>
            <a:off x="300474" y="3199449"/>
            <a:ext cx="2008524" cy="1790153"/>
          </a:xfrm>
          <a:prstGeom prst="rect">
            <a:avLst/>
          </a:prstGeom>
          <a:noFill/>
          <a:ln>
            <a:noFill/>
          </a:ln>
        </p:spPr>
      </p:pic>
      <p:sp>
        <p:nvSpPr>
          <p:cNvPr id="280" name="Google Shape;280;p30"/>
          <p:cNvSpPr txBox="1"/>
          <p:nvPr/>
        </p:nvSpPr>
        <p:spPr>
          <a:xfrm>
            <a:off x="2309000" y="4681800"/>
            <a:ext cx="10905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800">
                <a:solidFill>
                  <a:schemeClr val="dk1"/>
                </a:solidFill>
                <a:latin typeface="Arimo"/>
                <a:ea typeface="Arimo"/>
                <a:cs typeface="Arimo"/>
                <a:sym typeface="Arimo"/>
              </a:rPr>
              <a:t>클러스터도 하긴 했다~</a:t>
            </a:r>
            <a:endParaRPr sz="1200"/>
          </a:p>
        </p:txBody>
      </p:sp>
      <p:sp>
        <p:nvSpPr>
          <p:cNvPr id="281" name="Google Shape;281;p30"/>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5. 동별 수요자 분석</a:t>
            </a:r>
            <a:endParaRPr sz="1150">
              <a:solidFill>
                <a:srgbClr val="00E885"/>
              </a:solidFill>
              <a:latin typeface="NanumGothic ExtraBold"/>
              <a:ea typeface="NanumGothic ExtraBold"/>
              <a:cs typeface="NanumGothic ExtraBold"/>
              <a:sym typeface="NanumGothic ExtraBold"/>
            </a:endParaRPr>
          </a:p>
        </p:txBody>
      </p:sp>
      <p:sp>
        <p:nvSpPr>
          <p:cNvPr id="282" name="Google Shape;282;p30"/>
          <p:cNvSpPr txBox="1"/>
          <p:nvPr/>
        </p:nvSpPr>
        <p:spPr>
          <a:xfrm>
            <a:off x="1670200" y="15930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5-2. 경쟁 치킨 업체 수[서울 상권 정보 데이터]</a:t>
            </a:r>
            <a:endParaRPr b="1" sz="900">
              <a:solidFill>
                <a:srgbClr val="999999"/>
              </a:solidFill>
            </a:endParaRPr>
          </a:p>
        </p:txBody>
      </p:sp>
      <p:sp>
        <p:nvSpPr>
          <p:cNvPr id="283" name="Google Shape;283;p30"/>
          <p:cNvSpPr txBox="1"/>
          <p:nvPr/>
        </p:nvSpPr>
        <p:spPr>
          <a:xfrm>
            <a:off x="300475" y="824850"/>
            <a:ext cx="3674700" cy="1716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1-3에서 사용했던 치킨집 구별 시각화 데이터를 동 단위로 재 집계한다.</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동 단위는 점도표가 밀집 현황을 한눈에 보기 더 좋아, 클러스터링 없이 점으로만 지도를 시각화하였다.</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15000"/>
              </a:lnSpc>
              <a:spcBef>
                <a:spcPts val="0"/>
              </a:spcBef>
              <a:spcAft>
                <a:spcPts val="0"/>
              </a:spcAft>
              <a:buClr>
                <a:srgbClr val="CCCCCC"/>
              </a:buClr>
              <a:buSzPts val="1100"/>
              <a:buFont typeface="Arimo"/>
              <a:buAutoNum type="arabicPeriod"/>
            </a:pPr>
            <a:r>
              <a:rPr lang="ko" sz="1100">
                <a:solidFill>
                  <a:srgbClr val="CCCCCC"/>
                </a:solidFill>
                <a:latin typeface="Arimo"/>
                <a:ea typeface="Arimo"/>
                <a:cs typeface="Arimo"/>
                <a:sym typeface="Arimo"/>
              </a:rPr>
              <a:t>동별 집계 결과 순위를 한눈에 보기 위해 바그래프를 사용했다. </a:t>
            </a:r>
            <a:endParaRPr sz="1100">
              <a:solidFill>
                <a:srgbClr val="CCCCCC"/>
              </a:solidFill>
              <a:latin typeface="Arimo"/>
              <a:ea typeface="Arimo"/>
              <a:cs typeface="Arimo"/>
              <a:sym typeface="Arimo"/>
            </a:endParaRPr>
          </a:p>
        </p:txBody>
      </p:sp>
      <p:sp>
        <p:nvSpPr>
          <p:cNvPr id="284" name="Google Shape;284;p30"/>
          <p:cNvSpPr txBox="1"/>
          <p:nvPr/>
        </p:nvSpPr>
        <p:spPr>
          <a:xfrm>
            <a:off x="422725" y="501738"/>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
        <p:nvSpPr>
          <p:cNvPr id="285" name="Google Shape;285;p30"/>
          <p:cNvSpPr txBox="1"/>
          <p:nvPr/>
        </p:nvSpPr>
        <p:spPr>
          <a:xfrm>
            <a:off x="7196450" y="763150"/>
            <a:ext cx="1874700" cy="323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ko" sz="900">
                <a:solidFill>
                  <a:srgbClr val="999999"/>
                </a:solidFill>
              </a:rPr>
              <a:t>5-2-1. 지도 시각화로 밀도 확인</a:t>
            </a:r>
            <a:endParaRPr b="1" sz="900">
              <a:solidFill>
                <a:srgbClr val="9999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1"/>
          <p:cNvPicPr preferRelativeResize="0"/>
          <p:nvPr/>
        </p:nvPicPr>
        <p:blipFill>
          <a:blip r:embed="rId3">
            <a:alphaModFix/>
          </a:blip>
          <a:stretch>
            <a:fillRect/>
          </a:stretch>
        </p:blipFill>
        <p:spPr>
          <a:xfrm>
            <a:off x="4339025" y="564250"/>
            <a:ext cx="4804974" cy="4579250"/>
          </a:xfrm>
          <a:prstGeom prst="rect">
            <a:avLst/>
          </a:prstGeom>
          <a:noFill/>
          <a:ln>
            <a:noFill/>
          </a:ln>
        </p:spPr>
      </p:pic>
      <p:sp>
        <p:nvSpPr>
          <p:cNvPr id="291" name="Google Shape;291;p31"/>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5. 동별 수요자 분석</a:t>
            </a:r>
            <a:endParaRPr sz="1150">
              <a:solidFill>
                <a:srgbClr val="00E885"/>
              </a:solidFill>
              <a:latin typeface="NanumGothic ExtraBold"/>
              <a:ea typeface="NanumGothic ExtraBold"/>
              <a:cs typeface="NanumGothic ExtraBold"/>
              <a:sym typeface="NanumGothic ExtraBold"/>
            </a:endParaRPr>
          </a:p>
        </p:txBody>
      </p:sp>
      <p:sp>
        <p:nvSpPr>
          <p:cNvPr id="292" name="Google Shape;292;p31"/>
          <p:cNvSpPr txBox="1"/>
          <p:nvPr/>
        </p:nvSpPr>
        <p:spPr>
          <a:xfrm>
            <a:off x="2545000" y="15930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5-2. 경쟁 치킨 업체 수[</a:t>
            </a:r>
            <a:r>
              <a:rPr b="1" lang="ko" sz="900">
                <a:solidFill>
                  <a:srgbClr val="999999"/>
                </a:solidFill>
              </a:rPr>
              <a:t>서울 상권 정보</a:t>
            </a:r>
            <a:r>
              <a:rPr b="1" lang="ko" sz="900">
                <a:solidFill>
                  <a:srgbClr val="999999"/>
                </a:solidFill>
              </a:rPr>
              <a:t> 데이터]</a:t>
            </a:r>
            <a:endParaRPr b="1" sz="900">
              <a:solidFill>
                <a:srgbClr val="999999"/>
              </a:solidFill>
            </a:endParaRPr>
          </a:p>
        </p:txBody>
      </p:sp>
      <p:sp>
        <p:nvSpPr>
          <p:cNvPr id="293" name="Google Shape;293;p31"/>
          <p:cNvSpPr txBox="1"/>
          <p:nvPr/>
        </p:nvSpPr>
        <p:spPr>
          <a:xfrm>
            <a:off x="716500" y="3826500"/>
            <a:ext cx="2770200" cy="923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200"/>
              <a:t>동별 경쟁 업체 수 순위를 집계한 다음</a:t>
            </a:r>
            <a:endParaRPr b="1" sz="1200"/>
          </a:p>
          <a:p>
            <a:pPr indent="0" lvl="0" marL="0" rtl="0" algn="ctr">
              <a:lnSpc>
                <a:spcPct val="150000"/>
              </a:lnSpc>
              <a:spcBef>
                <a:spcPts val="0"/>
              </a:spcBef>
              <a:spcAft>
                <a:spcPts val="0"/>
              </a:spcAft>
              <a:buNone/>
            </a:pPr>
            <a:r>
              <a:rPr b="1" lang="ko" sz="1200"/>
              <a:t>최종적으로 ‘동'의 입지를 선정하기 위한 요소로 반영한다. </a:t>
            </a:r>
            <a:endParaRPr b="1" sz="1200"/>
          </a:p>
        </p:txBody>
      </p:sp>
      <p:pic>
        <p:nvPicPr>
          <p:cNvPr id="294" name="Google Shape;294;p31"/>
          <p:cNvPicPr preferRelativeResize="0"/>
          <p:nvPr/>
        </p:nvPicPr>
        <p:blipFill>
          <a:blip r:embed="rId4">
            <a:alphaModFix/>
          </a:blip>
          <a:stretch>
            <a:fillRect/>
          </a:stretch>
        </p:blipFill>
        <p:spPr>
          <a:xfrm>
            <a:off x="3608185" y="4087544"/>
            <a:ext cx="108234" cy="127425"/>
          </a:xfrm>
          <a:prstGeom prst="rect">
            <a:avLst/>
          </a:prstGeom>
          <a:noFill/>
          <a:ln>
            <a:noFill/>
          </a:ln>
        </p:spPr>
      </p:pic>
      <p:pic>
        <p:nvPicPr>
          <p:cNvPr id="295" name="Google Shape;295;p31"/>
          <p:cNvPicPr preferRelativeResize="0"/>
          <p:nvPr/>
        </p:nvPicPr>
        <p:blipFill>
          <a:blip r:embed="rId4">
            <a:alphaModFix/>
          </a:blip>
          <a:stretch>
            <a:fillRect/>
          </a:stretch>
        </p:blipFill>
        <p:spPr>
          <a:xfrm rot="10800000">
            <a:off x="486785" y="4023831"/>
            <a:ext cx="108234" cy="127425"/>
          </a:xfrm>
          <a:prstGeom prst="rect">
            <a:avLst/>
          </a:prstGeom>
          <a:noFill/>
          <a:ln>
            <a:noFill/>
          </a:ln>
        </p:spPr>
      </p:pic>
      <p:sp>
        <p:nvSpPr>
          <p:cNvPr id="296" name="Google Shape;296;p31"/>
          <p:cNvSpPr txBox="1"/>
          <p:nvPr/>
        </p:nvSpPr>
        <p:spPr>
          <a:xfrm>
            <a:off x="6929150" y="277150"/>
            <a:ext cx="2142000" cy="323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ko" sz="900">
                <a:solidFill>
                  <a:srgbClr val="999999"/>
                </a:solidFill>
              </a:rPr>
              <a:t>5-2-1. 바그래프</a:t>
            </a:r>
            <a:r>
              <a:rPr b="1" lang="ko" sz="900">
                <a:solidFill>
                  <a:srgbClr val="999999"/>
                </a:solidFill>
              </a:rPr>
              <a:t>로 순위 집계 결과 시각화</a:t>
            </a:r>
            <a:endParaRPr b="1" sz="900">
              <a:solidFill>
                <a:srgbClr val="999999"/>
              </a:solidFill>
            </a:endParaRPr>
          </a:p>
        </p:txBody>
      </p:sp>
      <p:sp>
        <p:nvSpPr>
          <p:cNvPr id="297" name="Google Shape;297;p31"/>
          <p:cNvSpPr txBox="1"/>
          <p:nvPr/>
        </p:nvSpPr>
        <p:spPr>
          <a:xfrm>
            <a:off x="422725" y="501738"/>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
        <p:nvSpPr>
          <p:cNvPr id="298" name="Google Shape;298;p31"/>
          <p:cNvSpPr txBox="1"/>
          <p:nvPr/>
        </p:nvSpPr>
        <p:spPr>
          <a:xfrm>
            <a:off x="300475" y="824850"/>
            <a:ext cx="3780600" cy="1716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CCCCCC"/>
              </a:buClr>
              <a:buSzPts val="1100"/>
              <a:buFont typeface="Arimo"/>
              <a:buAutoNum type="arabicPeriod"/>
            </a:pPr>
            <a:r>
              <a:rPr lang="ko" sz="1100">
                <a:solidFill>
                  <a:srgbClr val="CCCCCC"/>
                </a:solidFill>
                <a:latin typeface="Arimo"/>
                <a:ea typeface="Arimo"/>
                <a:cs typeface="Arimo"/>
                <a:sym typeface="Arimo"/>
              </a:rPr>
              <a:t>1-3에서 사용했던 치킨집 구별 시각화 데이터를 동단위로 재 집계한다.</a:t>
            </a:r>
            <a:endParaRPr sz="1100">
              <a:solidFill>
                <a:srgbClr val="CCCCCC"/>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rgbClr val="CCCCCC"/>
              </a:solidFill>
              <a:latin typeface="Arimo"/>
              <a:ea typeface="Arimo"/>
              <a:cs typeface="Arimo"/>
              <a:sym typeface="Arimo"/>
            </a:endParaRPr>
          </a:p>
          <a:p>
            <a:pPr indent="-298450" lvl="0" marL="457200" rtl="0" algn="l">
              <a:lnSpc>
                <a:spcPct val="115000"/>
              </a:lnSpc>
              <a:spcBef>
                <a:spcPts val="0"/>
              </a:spcBef>
              <a:spcAft>
                <a:spcPts val="0"/>
              </a:spcAft>
              <a:buClr>
                <a:srgbClr val="CCCCCC"/>
              </a:buClr>
              <a:buSzPts val="1100"/>
              <a:buFont typeface="Arimo"/>
              <a:buAutoNum type="arabicPeriod"/>
            </a:pPr>
            <a:r>
              <a:rPr lang="ko" sz="1100">
                <a:solidFill>
                  <a:srgbClr val="CCCCCC"/>
                </a:solidFill>
                <a:latin typeface="Arimo"/>
                <a:ea typeface="Arimo"/>
                <a:cs typeface="Arimo"/>
                <a:sym typeface="Arimo"/>
              </a:rPr>
              <a:t>동 단위는 점도표가 밀집 현황을 한눈에 보기 더 좋아, 클러스터링 없이 점으로만 지도를 시각화하였다.</a:t>
            </a:r>
            <a:endParaRPr sz="1100">
              <a:solidFill>
                <a:srgbClr val="CCCCCC"/>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동별 집계 결과 순위를 한눈에 보기 위해 바그래프를 사용했다. </a:t>
            </a:r>
            <a:endParaRPr sz="1100">
              <a:solidFill>
                <a:schemeClr val="dk1"/>
              </a:solidFill>
              <a:latin typeface="Arimo"/>
              <a:ea typeface="Arimo"/>
              <a:cs typeface="Arimo"/>
              <a:sym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5000" y="0"/>
            <a:ext cx="9144000" cy="40500"/>
          </a:xfrm>
          <a:prstGeom prst="rect">
            <a:avLst/>
          </a:prstGeom>
          <a:solidFill>
            <a:srgbClr val="00E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277325" y="267175"/>
            <a:ext cx="43422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2100">
                <a:solidFill>
                  <a:srgbClr val="00E885"/>
                </a:solidFill>
                <a:latin typeface="NanumGothic ExtraBold"/>
                <a:ea typeface="NanumGothic ExtraBold"/>
                <a:cs typeface="NanumGothic ExtraBold"/>
                <a:sym typeface="NanumGothic ExtraBold"/>
              </a:rPr>
              <a:t>INDEX</a:t>
            </a:r>
            <a:endParaRPr sz="2400">
              <a:solidFill>
                <a:srgbClr val="00E885"/>
              </a:solidFill>
              <a:latin typeface="NanumGothic ExtraBold"/>
              <a:ea typeface="NanumGothic ExtraBold"/>
              <a:cs typeface="NanumGothic ExtraBold"/>
              <a:sym typeface="NanumGothic ExtraBold"/>
            </a:endParaRPr>
          </a:p>
        </p:txBody>
      </p:sp>
      <p:pic>
        <p:nvPicPr>
          <p:cNvPr id="64" name="Google Shape;64;p14"/>
          <p:cNvPicPr preferRelativeResize="0"/>
          <p:nvPr/>
        </p:nvPicPr>
        <p:blipFill>
          <a:blip r:embed="rId3">
            <a:alphaModFix/>
          </a:blip>
          <a:stretch>
            <a:fillRect/>
          </a:stretch>
        </p:blipFill>
        <p:spPr>
          <a:xfrm>
            <a:off x="-48350" y="-76200"/>
            <a:ext cx="9230700" cy="51832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2"/>
          <p:cNvPicPr preferRelativeResize="0"/>
          <p:nvPr/>
        </p:nvPicPr>
        <p:blipFill>
          <a:blip r:embed="rId3">
            <a:alphaModFix/>
          </a:blip>
          <a:stretch>
            <a:fillRect/>
          </a:stretch>
        </p:blipFill>
        <p:spPr>
          <a:xfrm>
            <a:off x="3710175" y="1060725"/>
            <a:ext cx="5093901" cy="4013799"/>
          </a:xfrm>
          <a:prstGeom prst="rect">
            <a:avLst/>
          </a:prstGeom>
          <a:noFill/>
          <a:ln>
            <a:noFill/>
          </a:ln>
        </p:spPr>
      </p:pic>
      <p:pic>
        <p:nvPicPr>
          <p:cNvPr id="304" name="Google Shape;304;p32"/>
          <p:cNvPicPr preferRelativeResize="0"/>
          <p:nvPr/>
        </p:nvPicPr>
        <p:blipFill>
          <a:blip r:embed="rId4">
            <a:alphaModFix/>
          </a:blip>
          <a:stretch>
            <a:fillRect/>
          </a:stretch>
        </p:blipFill>
        <p:spPr>
          <a:xfrm>
            <a:off x="292250" y="2048900"/>
            <a:ext cx="3111999" cy="2989861"/>
          </a:xfrm>
          <a:prstGeom prst="rect">
            <a:avLst/>
          </a:prstGeom>
          <a:noFill/>
          <a:ln>
            <a:noFill/>
          </a:ln>
        </p:spPr>
      </p:pic>
      <p:sp>
        <p:nvSpPr>
          <p:cNvPr id="305" name="Google Shape;305;p32"/>
          <p:cNvSpPr txBox="1"/>
          <p:nvPr/>
        </p:nvSpPr>
        <p:spPr>
          <a:xfrm>
            <a:off x="315576" y="687225"/>
            <a:ext cx="33342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AutoNum type="arabicPeriod"/>
            </a:pPr>
            <a:r>
              <a:rPr lang="ko" sz="1100">
                <a:solidFill>
                  <a:schemeClr val="dk1"/>
                </a:solidFill>
                <a:latin typeface="Arimo"/>
                <a:ea typeface="Arimo"/>
                <a:cs typeface="Arimo"/>
                <a:sym typeface="Arimo"/>
              </a:rPr>
              <a:t>서울 성동구 데이터만 남긴다.</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동별로 value_counts 해서 집계</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위경도 좌표를 폴리옴 마커를 활용해 지도에 표시</a:t>
            </a:r>
            <a:endParaRPr sz="1100">
              <a:solidFill>
                <a:schemeClr val="dk1"/>
              </a:solidFill>
              <a:latin typeface="Arimo"/>
              <a:ea typeface="Arimo"/>
              <a:cs typeface="Arimo"/>
              <a:sym typeface="Arimo"/>
            </a:endParaRPr>
          </a:p>
        </p:txBody>
      </p:sp>
      <p:sp>
        <p:nvSpPr>
          <p:cNvPr id="306" name="Google Shape;306;p32"/>
          <p:cNvSpPr txBox="1"/>
          <p:nvPr/>
        </p:nvSpPr>
        <p:spPr>
          <a:xfrm>
            <a:off x="4995050" y="-315600"/>
            <a:ext cx="3000000" cy="315600"/>
          </a:xfrm>
          <a:prstGeom prst="rect">
            <a:avLst/>
          </a:prstGeom>
          <a:noFill/>
          <a:ln>
            <a:noFill/>
          </a:ln>
        </p:spPr>
        <p:txBody>
          <a:bodyPr anchorCtr="0" anchor="t" bIns="91425" lIns="91425" spcFirstLastPara="1" rIns="91425" wrap="square" tIns="91425">
            <a:spAutoFit/>
          </a:bodyPr>
          <a:lstStyle/>
          <a:p>
            <a:pPr indent="0" lvl="0" marL="0" rtl="0" algn="r">
              <a:lnSpc>
                <a:spcPct val="135714"/>
              </a:lnSpc>
              <a:spcBef>
                <a:spcPts val="0"/>
              </a:spcBef>
              <a:spcAft>
                <a:spcPts val="0"/>
              </a:spcAft>
              <a:buNone/>
            </a:pPr>
            <a:r>
              <a:rPr lang="ko" sz="850">
                <a:solidFill>
                  <a:schemeClr val="dk1"/>
                </a:solidFill>
                <a:highlight>
                  <a:srgbClr val="FFFFFE"/>
                </a:highlight>
                <a:latin typeface="Nanum Gothic"/>
                <a:ea typeface="Nanum Gothic"/>
                <a:cs typeface="Nanum Gothic"/>
                <a:sym typeface="Nanum Gothic"/>
              </a:rPr>
              <a:t>Bargraph, </a:t>
            </a:r>
            <a:r>
              <a:rPr lang="ko" sz="850">
                <a:solidFill>
                  <a:schemeClr val="dk1"/>
                </a:solidFill>
                <a:highlight>
                  <a:srgbClr val="FFFFFE"/>
                </a:highlight>
                <a:latin typeface="Nanum Gothic"/>
                <a:ea typeface="Nanum Gothic"/>
                <a:cs typeface="Nanum Gothic"/>
                <a:sym typeface="Nanum Gothic"/>
              </a:rPr>
              <a:t>folium.Marker</a:t>
            </a:r>
            <a:endParaRPr sz="850">
              <a:solidFill>
                <a:schemeClr val="dk1"/>
              </a:solidFill>
              <a:highlight>
                <a:srgbClr val="FFFFFE"/>
              </a:highlight>
              <a:latin typeface="Nanum Gothic"/>
              <a:ea typeface="Nanum Gothic"/>
              <a:cs typeface="Nanum Gothic"/>
              <a:sym typeface="Nanum Gothic"/>
            </a:endParaRPr>
          </a:p>
        </p:txBody>
      </p:sp>
      <p:sp>
        <p:nvSpPr>
          <p:cNvPr id="307" name="Google Shape;307;p32"/>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5. 동별 수요자 분석</a:t>
            </a:r>
            <a:endParaRPr sz="1150">
              <a:solidFill>
                <a:srgbClr val="00E885"/>
              </a:solidFill>
              <a:latin typeface="NanumGothic ExtraBold"/>
              <a:ea typeface="NanumGothic ExtraBold"/>
              <a:cs typeface="NanumGothic ExtraBold"/>
              <a:sym typeface="NanumGothic ExtraBold"/>
            </a:endParaRPr>
          </a:p>
        </p:txBody>
      </p:sp>
      <p:sp>
        <p:nvSpPr>
          <p:cNvPr id="308" name="Google Shape;308;p32"/>
          <p:cNvSpPr txBox="1"/>
          <p:nvPr/>
        </p:nvSpPr>
        <p:spPr>
          <a:xfrm>
            <a:off x="1678300" y="159300"/>
            <a:ext cx="48015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5-3-1. 주변 시설 분포[전국 도시공원 정보 표준 데이터]</a:t>
            </a:r>
            <a:endParaRPr b="1" sz="900">
              <a:solidFill>
                <a:srgbClr val="999999"/>
              </a:solidFill>
            </a:endParaRPr>
          </a:p>
        </p:txBody>
      </p:sp>
      <p:sp>
        <p:nvSpPr>
          <p:cNvPr id="309" name="Google Shape;309;p32"/>
          <p:cNvSpPr txBox="1"/>
          <p:nvPr/>
        </p:nvSpPr>
        <p:spPr>
          <a:xfrm>
            <a:off x="386350" y="420813"/>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
        <p:nvSpPr>
          <p:cNvPr id="310" name="Google Shape;310;p32"/>
          <p:cNvSpPr txBox="1"/>
          <p:nvPr/>
        </p:nvSpPr>
        <p:spPr>
          <a:xfrm>
            <a:off x="3540175" y="621013"/>
            <a:ext cx="5433900" cy="354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100"/>
              <a:t>하왕십리동, 성수동2가 2동, 행당동, 마장동, 성수동 1가 순으로 공원이 많다.</a:t>
            </a:r>
            <a:endParaRPr b="1" sz="1100"/>
          </a:p>
        </p:txBody>
      </p:sp>
      <p:pic>
        <p:nvPicPr>
          <p:cNvPr id="311" name="Google Shape;311;p32"/>
          <p:cNvPicPr preferRelativeResize="0"/>
          <p:nvPr/>
        </p:nvPicPr>
        <p:blipFill>
          <a:blip r:embed="rId5">
            <a:alphaModFix/>
          </a:blip>
          <a:stretch>
            <a:fillRect/>
          </a:stretch>
        </p:blipFill>
        <p:spPr>
          <a:xfrm>
            <a:off x="8629785" y="721819"/>
            <a:ext cx="108234" cy="127425"/>
          </a:xfrm>
          <a:prstGeom prst="rect">
            <a:avLst/>
          </a:prstGeom>
          <a:noFill/>
          <a:ln>
            <a:noFill/>
          </a:ln>
        </p:spPr>
      </p:pic>
      <p:pic>
        <p:nvPicPr>
          <p:cNvPr id="312" name="Google Shape;312;p32"/>
          <p:cNvPicPr preferRelativeResize="0"/>
          <p:nvPr/>
        </p:nvPicPr>
        <p:blipFill>
          <a:blip r:embed="rId5">
            <a:alphaModFix/>
          </a:blip>
          <a:stretch>
            <a:fillRect/>
          </a:stretch>
        </p:blipFill>
        <p:spPr>
          <a:xfrm rot="10800000">
            <a:off x="3710185" y="734306"/>
            <a:ext cx="108234" cy="12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3"/>
          <p:cNvPicPr preferRelativeResize="0"/>
          <p:nvPr/>
        </p:nvPicPr>
        <p:blipFill>
          <a:blip r:embed="rId3">
            <a:alphaModFix/>
          </a:blip>
          <a:stretch>
            <a:fillRect/>
          </a:stretch>
        </p:blipFill>
        <p:spPr>
          <a:xfrm>
            <a:off x="4879850" y="632238"/>
            <a:ext cx="4612451" cy="4013025"/>
          </a:xfrm>
          <a:prstGeom prst="rect">
            <a:avLst/>
          </a:prstGeom>
          <a:noFill/>
          <a:ln>
            <a:noFill/>
          </a:ln>
        </p:spPr>
      </p:pic>
      <p:sp>
        <p:nvSpPr>
          <p:cNvPr id="318" name="Google Shape;318;p33"/>
          <p:cNvSpPr txBox="1"/>
          <p:nvPr/>
        </p:nvSpPr>
        <p:spPr>
          <a:xfrm>
            <a:off x="358525" y="1063325"/>
            <a:ext cx="34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19" name="Google Shape;319;p33"/>
          <p:cNvPicPr preferRelativeResize="0"/>
          <p:nvPr/>
        </p:nvPicPr>
        <p:blipFill>
          <a:blip r:embed="rId4">
            <a:alphaModFix/>
          </a:blip>
          <a:stretch>
            <a:fillRect/>
          </a:stretch>
        </p:blipFill>
        <p:spPr>
          <a:xfrm>
            <a:off x="193025" y="3165050"/>
            <a:ext cx="4453281" cy="1690925"/>
          </a:xfrm>
          <a:prstGeom prst="rect">
            <a:avLst/>
          </a:prstGeom>
          <a:noFill/>
          <a:ln>
            <a:noFill/>
          </a:ln>
        </p:spPr>
      </p:pic>
      <p:sp>
        <p:nvSpPr>
          <p:cNvPr id="320" name="Google Shape;320;p33"/>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5. 동별 수요자 분석</a:t>
            </a:r>
            <a:endParaRPr sz="1150">
              <a:solidFill>
                <a:srgbClr val="00E885"/>
              </a:solidFill>
              <a:latin typeface="NanumGothic ExtraBold"/>
              <a:ea typeface="NanumGothic ExtraBold"/>
              <a:cs typeface="NanumGothic ExtraBold"/>
              <a:sym typeface="NanumGothic ExtraBold"/>
            </a:endParaRPr>
          </a:p>
        </p:txBody>
      </p:sp>
      <p:sp>
        <p:nvSpPr>
          <p:cNvPr id="321" name="Google Shape;321;p33"/>
          <p:cNvSpPr txBox="1"/>
          <p:nvPr/>
        </p:nvSpPr>
        <p:spPr>
          <a:xfrm>
            <a:off x="315580" y="687225"/>
            <a:ext cx="4099200" cy="11160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도로명 주소에서 성동구만 추출한 뒤 행정동만 추출</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성동구 대학교 데이터 프레임 형성</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초중고 데이터 + 대학교 데이터 merge</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지도 점도표 및 바그래프 시각화</a:t>
            </a:r>
            <a:endParaRPr sz="1100">
              <a:solidFill>
                <a:schemeClr val="dk1"/>
              </a:solidFill>
              <a:latin typeface="Arimo"/>
              <a:ea typeface="Arimo"/>
              <a:cs typeface="Arimo"/>
              <a:sym typeface="Arimo"/>
            </a:endParaRPr>
          </a:p>
        </p:txBody>
      </p:sp>
      <p:sp>
        <p:nvSpPr>
          <p:cNvPr id="322" name="Google Shape;322;p33"/>
          <p:cNvSpPr txBox="1"/>
          <p:nvPr/>
        </p:nvSpPr>
        <p:spPr>
          <a:xfrm>
            <a:off x="386350" y="420813"/>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
        <p:nvSpPr>
          <p:cNvPr id="323" name="Google Shape;323;p33"/>
          <p:cNvSpPr txBox="1"/>
          <p:nvPr/>
        </p:nvSpPr>
        <p:spPr>
          <a:xfrm>
            <a:off x="1678300" y="159300"/>
            <a:ext cx="30963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5-3-2. 주변 시설 분포 [전</a:t>
            </a:r>
            <a:r>
              <a:rPr b="1" lang="ko" sz="900">
                <a:solidFill>
                  <a:srgbClr val="999999"/>
                </a:solidFill>
              </a:rPr>
              <a:t>국유치원,초중고_주소/전국대학주소</a:t>
            </a:r>
            <a:r>
              <a:rPr b="1" lang="ko" sz="900">
                <a:solidFill>
                  <a:srgbClr val="999999"/>
                </a:solidFill>
              </a:rPr>
              <a:t>]</a:t>
            </a:r>
            <a:endParaRPr b="1" sz="900">
              <a:solidFill>
                <a:srgbClr val="999999"/>
              </a:solidFill>
            </a:endParaRPr>
          </a:p>
        </p:txBody>
      </p:sp>
      <p:sp>
        <p:nvSpPr>
          <p:cNvPr id="324" name="Google Shape;324;p33"/>
          <p:cNvSpPr txBox="1"/>
          <p:nvPr/>
        </p:nvSpPr>
        <p:spPr>
          <a:xfrm>
            <a:off x="859763" y="2239288"/>
            <a:ext cx="27702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200"/>
              <a:t>성수동 1가, 성수동 2가,  행당동에</a:t>
            </a:r>
            <a:endParaRPr b="1" sz="1200"/>
          </a:p>
          <a:p>
            <a:pPr indent="0" lvl="0" marL="0" rtl="0" algn="ctr">
              <a:lnSpc>
                <a:spcPct val="150000"/>
              </a:lnSpc>
              <a:spcBef>
                <a:spcPts val="0"/>
              </a:spcBef>
              <a:spcAft>
                <a:spcPts val="0"/>
              </a:spcAft>
              <a:buNone/>
            </a:pPr>
            <a:r>
              <a:rPr b="1" lang="ko" sz="1200"/>
              <a:t>학교가 가장 많다.</a:t>
            </a:r>
            <a:endParaRPr b="1" sz="1200"/>
          </a:p>
        </p:txBody>
      </p:sp>
      <p:pic>
        <p:nvPicPr>
          <p:cNvPr id="325" name="Google Shape;325;p33"/>
          <p:cNvPicPr preferRelativeResize="0"/>
          <p:nvPr/>
        </p:nvPicPr>
        <p:blipFill>
          <a:blip r:embed="rId5">
            <a:alphaModFix/>
          </a:blip>
          <a:stretch>
            <a:fillRect/>
          </a:stretch>
        </p:blipFill>
        <p:spPr>
          <a:xfrm>
            <a:off x="3751448" y="2480981"/>
            <a:ext cx="108234" cy="127425"/>
          </a:xfrm>
          <a:prstGeom prst="rect">
            <a:avLst/>
          </a:prstGeom>
          <a:noFill/>
          <a:ln>
            <a:noFill/>
          </a:ln>
        </p:spPr>
      </p:pic>
      <p:pic>
        <p:nvPicPr>
          <p:cNvPr id="326" name="Google Shape;326;p33"/>
          <p:cNvPicPr preferRelativeResize="0"/>
          <p:nvPr/>
        </p:nvPicPr>
        <p:blipFill>
          <a:blip r:embed="rId5">
            <a:alphaModFix/>
          </a:blip>
          <a:stretch>
            <a:fillRect/>
          </a:stretch>
        </p:blipFill>
        <p:spPr>
          <a:xfrm rot="10800000">
            <a:off x="630048" y="2417269"/>
            <a:ext cx="108234" cy="127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nvSpPr>
        <p:spPr>
          <a:xfrm>
            <a:off x="242725" y="706525"/>
            <a:ext cx="36147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서울만 추출</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도로명에서 행정동 , 시도군구 추출</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시도군구에서 성동구만 필터</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위경도를 통한 지도 시각화</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행정동별 지하철 개수 막대 시각화</a:t>
            </a:r>
            <a:endParaRPr sz="1100">
              <a:solidFill>
                <a:schemeClr val="dk1"/>
              </a:solidFill>
              <a:latin typeface="Arimo"/>
              <a:ea typeface="Arimo"/>
              <a:cs typeface="Arimo"/>
              <a:sym typeface="Arimo"/>
            </a:endParaRPr>
          </a:p>
        </p:txBody>
      </p:sp>
      <p:pic>
        <p:nvPicPr>
          <p:cNvPr id="332" name="Google Shape;332;p34"/>
          <p:cNvPicPr preferRelativeResize="0"/>
          <p:nvPr/>
        </p:nvPicPr>
        <p:blipFill>
          <a:blip r:embed="rId3">
            <a:alphaModFix/>
          </a:blip>
          <a:stretch>
            <a:fillRect/>
          </a:stretch>
        </p:blipFill>
        <p:spPr>
          <a:xfrm>
            <a:off x="4774600" y="709825"/>
            <a:ext cx="4907099" cy="4236000"/>
          </a:xfrm>
          <a:prstGeom prst="rect">
            <a:avLst/>
          </a:prstGeom>
          <a:noFill/>
          <a:ln>
            <a:noFill/>
          </a:ln>
        </p:spPr>
      </p:pic>
      <p:pic>
        <p:nvPicPr>
          <p:cNvPr id="333" name="Google Shape;333;p34"/>
          <p:cNvPicPr preferRelativeResize="0"/>
          <p:nvPr/>
        </p:nvPicPr>
        <p:blipFill>
          <a:blip r:embed="rId4">
            <a:alphaModFix/>
          </a:blip>
          <a:stretch>
            <a:fillRect/>
          </a:stretch>
        </p:blipFill>
        <p:spPr>
          <a:xfrm>
            <a:off x="495650" y="3130850"/>
            <a:ext cx="3464950" cy="2030100"/>
          </a:xfrm>
          <a:prstGeom prst="rect">
            <a:avLst/>
          </a:prstGeom>
          <a:noFill/>
          <a:ln>
            <a:noFill/>
          </a:ln>
        </p:spPr>
      </p:pic>
      <p:sp>
        <p:nvSpPr>
          <p:cNvPr id="334" name="Google Shape;334;p34"/>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5. 동별 수요자 분석</a:t>
            </a:r>
            <a:endParaRPr sz="1150">
              <a:solidFill>
                <a:srgbClr val="00E885"/>
              </a:solidFill>
              <a:latin typeface="NanumGothic ExtraBold"/>
              <a:ea typeface="NanumGothic ExtraBold"/>
              <a:cs typeface="NanumGothic ExtraBold"/>
              <a:sym typeface="NanumGothic ExtraBold"/>
            </a:endParaRPr>
          </a:p>
        </p:txBody>
      </p:sp>
      <p:sp>
        <p:nvSpPr>
          <p:cNvPr id="335" name="Google Shape;335;p34"/>
          <p:cNvSpPr txBox="1"/>
          <p:nvPr/>
        </p:nvSpPr>
        <p:spPr>
          <a:xfrm>
            <a:off x="1678300" y="159300"/>
            <a:ext cx="30963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5-4. 교</a:t>
            </a:r>
            <a:r>
              <a:rPr b="1" lang="ko" sz="900">
                <a:solidFill>
                  <a:srgbClr val="999999"/>
                </a:solidFill>
              </a:rPr>
              <a:t>통 상황 [전국지하철 위치정보 데이터]</a:t>
            </a:r>
            <a:endParaRPr b="1" sz="900">
              <a:solidFill>
                <a:srgbClr val="999999"/>
              </a:solidFill>
            </a:endParaRPr>
          </a:p>
        </p:txBody>
      </p:sp>
      <p:sp>
        <p:nvSpPr>
          <p:cNvPr id="336" name="Google Shape;336;p34"/>
          <p:cNvSpPr txBox="1"/>
          <p:nvPr/>
        </p:nvSpPr>
        <p:spPr>
          <a:xfrm>
            <a:off x="333625" y="482388"/>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pic>
        <p:nvPicPr>
          <p:cNvPr id="337" name="Google Shape;337;p34"/>
          <p:cNvPicPr preferRelativeResize="0"/>
          <p:nvPr/>
        </p:nvPicPr>
        <p:blipFill>
          <a:blip r:embed="rId5">
            <a:alphaModFix/>
          </a:blip>
          <a:stretch>
            <a:fillRect/>
          </a:stretch>
        </p:blipFill>
        <p:spPr>
          <a:xfrm>
            <a:off x="3617048" y="2678019"/>
            <a:ext cx="108234" cy="127425"/>
          </a:xfrm>
          <a:prstGeom prst="rect">
            <a:avLst/>
          </a:prstGeom>
          <a:noFill/>
          <a:ln>
            <a:noFill/>
          </a:ln>
        </p:spPr>
      </p:pic>
      <p:pic>
        <p:nvPicPr>
          <p:cNvPr id="338" name="Google Shape;338;p34"/>
          <p:cNvPicPr preferRelativeResize="0"/>
          <p:nvPr/>
        </p:nvPicPr>
        <p:blipFill>
          <a:blip r:embed="rId5">
            <a:alphaModFix/>
          </a:blip>
          <a:stretch>
            <a:fillRect/>
          </a:stretch>
        </p:blipFill>
        <p:spPr>
          <a:xfrm rot="10800000">
            <a:off x="495648" y="2614306"/>
            <a:ext cx="108234" cy="127425"/>
          </a:xfrm>
          <a:prstGeom prst="rect">
            <a:avLst/>
          </a:prstGeom>
          <a:noFill/>
          <a:ln>
            <a:noFill/>
          </a:ln>
        </p:spPr>
      </p:pic>
      <p:sp>
        <p:nvSpPr>
          <p:cNvPr id="339" name="Google Shape;339;p34"/>
          <p:cNvSpPr txBox="1"/>
          <p:nvPr/>
        </p:nvSpPr>
        <p:spPr>
          <a:xfrm>
            <a:off x="725363" y="2444550"/>
            <a:ext cx="27702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200"/>
              <a:t>행당동, 용답동에 지하철역</a:t>
            </a:r>
            <a:r>
              <a:rPr b="1" lang="ko" sz="1200"/>
              <a:t>이 가장 많으며 성수동은 가장 적다.</a:t>
            </a:r>
            <a:endParaRPr b="1"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5"/>
          <p:cNvPicPr preferRelativeResize="0"/>
          <p:nvPr/>
        </p:nvPicPr>
        <p:blipFill>
          <a:blip r:embed="rId3">
            <a:alphaModFix/>
          </a:blip>
          <a:stretch>
            <a:fillRect/>
          </a:stretch>
        </p:blipFill>
        <p:spPr>
          <a:xfrm>
            <a:off x="369113" y="2857625"/>
            <a:ext cx="3488325" cy="2044800"/>
          </a:xfrm>
          <a:prstGeom prst="rect">
            <a:avLst/>
          </a:prstGeom>
          <a:noFill/>
          <a:ln>
            <a:noFill/>
          </a:ln>
        </p:spPr>
      </p:pic>
      <p:pic>
        <p:nvPicPr>
          <p:cNvPr id="345" name="Google Shape;345;p35"/>
          <p:cNvPicPr preferRelativeResize="0"/>
          <p:nvPr/>
        </p:nvPicPr>
        <p:blipFill>
          <a:blip r:embed="rId4">
            <a:alphaModFix/>
          </a:blip>
          <a:stretch>
            <a:fillRect/>
          </a:stretch>
        </p:blipFill>
        <p:spPr>
          <a:xfrm>
            <a:off x="4111399" y="558450"/>
            <a:ext cx="5552724" cy="3799799"/>
          </a:xfrm>
          <a:prstGeom prst="rect">
            <a:avLst/>
          </a:prstGeom>
          <a:noFill/>
          <a:ln>
            <a:noFill/>
          </a:ln>
        </p:spPr>
      </p:pic>
      <p:sp>
        <p:nvSpPr>
          <p:cNvPr id="346" name="Google Shape;346;p35"/>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5. 동별 수요자 분석</a:t>
            </a:r>
            <a:endParaRPr sz="1150">
              <a:solidFill>
                <a:srgbClr val="00E885"/>
              </a:solidFill>
              <a:latin typeface="NanumGothic ExtraBold"/>
              <a:ea typeface="NanumGothic ExtraBold"/>
              <a:cs typeface="NanumGothic ExtraBold"/>
              <a:sym typeface="NanumGothic ExtraBold"/>
            </a:endParaRPr>
          </a:p>
        </p:txBody>
      </p:sp>
      <p:sp>
        <p:nvSpPr>
          <p:cNvPr id="347" name="Google Shape;347;p35"/>
          <p:cNvSpPr txBox="1"/>
          <p:nvPr/>
        </p:nvSpPr>
        <p:spPr>
          <a:xfrm>
            <a:off x="1678300" y="159300"/>
            <a:ext cx="30963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5-4. 교통 상황 [전국버스정류장 위치정보 데이터]</a:t>
            </a:r>
            <a:endParaRPr b="1" sz="900">
              <a:solidFill>
                <a:srgbClr val="999999"/>
              </a:solidFill>
            </a:endParaRPr>
          </a:p>
        </p:txBody>
      </p:sp>
      <p:sp>
        <p:nvSpPr>
          <p:cNvPr id="348" name="Google Shape;348;p35"/>
          <p:cNvSpPr txBox="1"/>
          <p:nvPr/>
        </p:nvSpPr>
        <p:spPr>
          <a:xfrm>
            <a:off x="242725" y="782725"/>
            <a:ext cx="3614700" cy="11160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위경도를 주소로 변환</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도로명에서 행정동 , 시도군구 추출</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시도군구에서 성동구만 필터</a:t>
            </a:r>
            <a:endParaRPr sz="1100">
              <a:solidFill>
                <a:schemeClr val="dk1"/>
              </a:solidFill>
              <a:latin typeface="Arimo"/>
              <a:ea typeface="Arimo"/>
              <a:cs typeface="Arimo"/>
              <a:sym typeface="Arimo"/>
            </a:endParaRPr>
          </a:p>
          <a:p>
            <a:pPr indent="-298450" lvl="0" marL="457200" rtl="0" algn="l">
              <a:lnSpc>
                <a:spcPct val="150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위경도를 통한 점도표 지도 시각화</a:t>
            </a:r>
            <a:endParaRPr sz="1100">
              <a:solidFill>
                <a:schemeClr val="dk1"/>
              </a:solidFill>
              <a:latin typeface="Arimo"/>
              <a:ea typeface="Arimo"/>
              <a:cs typeface="Arimo"/>
              <a:sym typeface="Arimo"/>
            </a:endParaRPr>
          </a:p>
        </p:txBody>
      </p:sp>
      <p:sp>
        <p:nvSpPr>
          <p:cNvPr id="349" name="Google Shape;349;p35"/>
          <p:cNvSpPr txBox="1"/>
          <p:nvPr/>
        </p:nvSpPr>
        <p:spPr>
          <a:xfrm>
            <a:off x="333625" y="482388"/>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pic>
        <p:nvPicPr>
          <p:cNvPr id="350" name="Google Shape;350;p35"/>
          <p:cNvPicPr preferRelativeResize="0"/>
          <p:nvPr/>
        </p:nvPicPr>
        <p:blipFill>
          <a:blip r:embed="rId5">
            <a:alphaModFix/>
          </a:blip>
          <a:stretch>
            <a:fillRect/>
          </a:stretch>
        </p:blipFill>
        <p:spPr>
          <a:xfrm>
            <a:off x="3556673" y="2411819"/>
            <a:ext cx="108234" cy="127425"/>
          </a:xfrm>
          <a:prstGeom prst="rect">
            <a:avLst/>
          </a:prstGeom>
          <a:noFill/>
          <a:ln>
            <a:noFill/>
          </a:ln>
        </p:spPr>
      </p:pic>
      <p:pic>
        <p:nvPicPr>
          <p:cNvPr id="351" name="Google Shape;351;p35"/>
          <p:cNvPicPr preferRelativeResize="0"/>
          <p:nvPr/>
        </p:nvPicPr>
        <p:blipFill>
          <a:blip r:embed="rId5">
            <a:alphaModFix/>
          </a:blip>
          <a:stretch>
            <a:fillRect/>
          </a:stretch>
        </p:blipFill>
        <p:spPr>
          <a:xfrm rot="10800000">
            <a:off x="435248" y="2411806"/>
            <a:ext cx="108234" cy="127425"/>
          </a:xfrm>
          <a:prstGeom prst="rect">
            <a:avLst/>
          </a:prstGeom>
          <a:noFill/>
          <a:ln>
            <a:noFill/>
          </a:ln>
        </p:spPr>
      </p:pic>
      <p:sp>
        <p:nvSpPr>
          <p:cNvPr id="352" name="Google Shape;352;p35"/>
          <p:cNvSpPr txBox="1"/>
          <p:nvPr/>
        </p:nvSpPr>
        <p:spPr>
          <a:xfrm>
            <a:off x="664963" y="2290863"/>
            <a:ext cx="27702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200"/>
              <a:t>행당동, 성수동에 버</a:t>
            </a:r>
            <a:r>
              <a:rPr b="1" lang="ko" sz="1200"/>
              <a:t>스 정류장</a:t>
            </a:r>
            <a:r>
              <a:rPr b="1" lang="ko" sz="1200"/>
              <a:t>이 가장 많</a:t>
            </a:r>
            <a:r>
              <a:rPr b="1" lang="ko" sz="1200"/>
              <a:t>다.</a:t>
            </a:r>
            <a:endParaRPr b="1"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36"/>
          <p:cNvPicPr preferRelativeResize="0"/>
          <p:nvPr/>
        </p:nvPicPr>
        <p:blipFill rotWithShape="1">
          <a:blip r:embed="rId3">
            <a:alphaModFix/>
          </a:blip>
          <a:srcRect b="0" l="0" r="0" t="0"/>
          <a:stretch/>
        </p:blipFill>
        <p:spPr>
          <a:xfrm>
            <a:off x="4061525" y="893250"/>
            <a:ext cx="5082474" cy="4136100"/>
          </a:xfrm>
          <a:prstGeom prst="rect">
            <a:avLst/>
          </a:prstGeom>
          <a:noFill/>
          <a:ln>
            <a:noFill/>
          </a:ln>
        </p:spPr>
      </p:pic>
      <p:pic>
        <p:nvPicPr>
          <p:cNvPr id="358" name="Google Shape;358;p36"/>
          <p:cNvPicPr preferRelativeResize="0"/>
          <p:nvPr/>
        </p:nvPicPr>
        <p:blipFill rotWithShape="1">
          <a:blip r:embed="rId4">
            <a:alphaModFix/>
          </a:blip>
          <a:srcRect b="0" l="0" r="0" t="0"/>
          <a:stretch/>
        </p:blipFill>
        <p:spPr>
          <a:xfrm>
            <a:off x="398075" y="2365585"/>
            <a:ext cx="3245100" cy="2616315"/>
          </a:xfrm>
          <a:prstGeom prst="rect">
            <a:avLst/>
          </a:prstGeom>
          <a:noFill/>
          <a:ln>
            <a:noFill/>
          </a:ln>
        </p:spPr>
      </p:pic>
      <p:sp>
        <p:nvSpPr>
          <p:cNvPr id="359" name="Google Shape;359;p36"/>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6. 최종 입지 선정</a:t>
            </a:r>
            <a:endParaRPr sz="1150">
              <a:solidFill>
                <a:srgbClr val="00E885"/>
              </a:solidFill>
              <a:latin typeface="NanumGothic ExtraBold"/>
              <a:ea typeface="NanumGothic ExtraBold"/>
              <a:cs typeface="NanumGothic ExtraBold"/>
              <a:sym typeface="NanumGothic ExtraBold"/>
            </a:endParaRPr>
          </a:p>
        </p:txBody>
      </p:sp>
      <p:sp>
        <p:nvSpPr>
          <p:cNvPr id="360" name="Google Shape;360;p36"/>
          <p:cNvSpPr txBox="1"/>
          <p:nvPr/>
        </p:nvSpPr>
        <p:spPr>
          <a:xfrm>
            <a:off x="398075" y="869888"/>
            <a:ext cx="2501700" cy="1554900"/>
          </a:xfrm>
          <a:prstGeom prst="rect">
            <a:avLst/>
          </a:prstGeom>
          <a:noFill/>
          <a:ln>
            <a:noFill/>
          </a:ln>
        </p:spPr>
        <p:txBody>
          <a:bodyPr anchorCtr="0" anchor="t" bIns="91425" lIns="91425" spcFirstLastPara="1" rIns="91425" wrap="square" tIns="91425">
            <a:noAutofit/>
          </a:bodyPr>
          <a:lstStyle/>
          <a:p>
            <a:pPr indent="0" lvl="0" marL="0" rtl="0" algn="l">
              <a:lnSpc>
                <a:spcPct val="30000"/>
              </a:lnSpc>
              <a:spcBef>
                <a:spcPts val="1400"/>
              </a:spcBef>
              <a:spcAft>
                <a:spcPts val="0"/>
              </a:spcAft>
              <a:buNone/>
            </a:pPr>
            <a:r>
              <a:rPr b="1" lang="ko" sz="1100">
                <a:solidFill>
                  <a:srgbClr val="666666"/>
                </a:solidFill>
              </a:rPr>
              <a:t>지표1: (주</a:t>
            </a:r>
            <a:r>
              <a:rPr b="1" lang="ko" sz="1100">
                <a:solidFill>
                  <a:srgbClr val="666666"/>
                </a:solidFill>
              </a:rPr>
              <a:t>간/야간 생활인구 수</a:t>
            </a:r>
            <a:r>
              <a:rPr b="1" lang="ko" sz="1100">
                <a:solidFill>
                  <a:srgbClr val="666666"/>
                </a:solidFill>
              </a:rPr>
              <a:t>)</a:t>
            </a:r>
            <a:endParaRPr b="1" sz="1100">
              <a:solidFill>
                <a:srgbClr val="666666"/>
              </a:solidFill>
            </a:endParaRPr>
          </a:p>
          <a:p>
            <a:pPr indent="0" lvl="0" marL="0" rtl="0" algn="l">
              <a:lnSpc>
                <a:spcPct val="30000"/>
              </a:lnSpc>
              <a:spcBef>
                <a:spcPts val="1400"/>
              </a:spcBef>
              <a:spcAft>
                <a:spcPts val="0"/>
              </a:spcAft>
              <a:buNone/>
            </a:pPr>
            <a:r>
              <a:rPr b="1" lang="ko" sz="1100">
                <a:solidFill>
                  <a:srgbClr val="666666"/>
                </a:solidFill>
              </a:rPr>
              <a:t>지표 2: (경쟁 치킨 업체 수)</a:t>
            </a:r>
            <a:endParaRPr sz="1100">
              <a:solidFill>
                <a:srgbClr val="666666"/>
              </a:solidFill>
            </a:endParaRPr>
          </a:p>
          <a:p>
            <a:pPr indent="0" lvl="0" marL="0" rtl="0" algn="l">
              <a:lnSpc>
                <a:spcPct val="30000"/>
              </a:lnSpc>
              <a:spcBef>
                <a:spcPts val="1400"/>
              </a:spcBef>
              <a:spcAft>
                <a:spcPts val="0"/>
              </a:spcAft>
              <a:buNone/>
            </a:pPr>
            <a:r>
              <a:rPr b="1" lang="ko" sz="1100">
                <a:solidFill>
                  <a:srgbClr val="666666"/>
                </a:solidFill>
              </a:rPr>
              <a:t>지표 3: (주</a:t>
            </a:r>
            <a:r>
              <a:rPr b="1" lang="ko" sz="1100">
                <a:solidFill>
                  <a:srgbClr val="666666"/>
                </a:solidFill>
              </a:rPr>
              <a:t>변 공원 수</a:t>
            </a:r>
            <a:r>
              <a:rPr b="1" lang="ko" sz="1100">
                <a:solidFill>
                  <a:srgbClr val="666666"/>
                </a:solidFill>
              </a:rPr>
              <a:t>)</a:t>
            </a:r>
            <a:endParaRPr b="1" sz="1100">
              <a:solidFill>
                <a:srgbClr val="666666"/>
              </a:solidFill>
            </a:endParaRPr>
          </a:p>
          <a:p>
            <a:pPr indent="0" lvl="0" marL="0" rtl="0" algn="l">
              <a:lnSpc>
                <a:spcPct val="30000"/>
              </a:lnSpc>
              <a:spcBef>
                <a:spcPts val="1400"/>
              </a:spcBef>
              <a:spcAft>
                <a:spcPts val="0"/>
              </a:spcAft>
              <a:buNone/>
            </a:pPr>
            <a:r>
              <a:rPr b="1" lang="ko" sz="1100">
                <a:solidFill>
                  <a:srgbClr val="666666"/>
                </a:solidFill>
              </a:rPr>
              <a:t>지표 4: (주변 학교 수)</a:t>
            </a:r>
            <a:endParaRPr b="1" sz="1100">
              <a:solidFill>
                <a:srgbClr val="666666"/>
              </a:solidFill>
            </a:endParaRPr>
          </a:p>
          <a:p>
            <a:pPr indent="0" lvl="0" marL="0" rtl="0" algn="l">
              <a:lnSpc>
                <a:spcPct val="30000"/>
              </a:lnSpc>
              <a:spcBef>
                <a:spcPts val="1400"/>
              </a:spcBef>
              <a:spcAft>
                <a:spcPts val="0"/>
              </a:spcAft>
              <a:buNone/>
            </a:pPr>
            <a:r>
              <a:rPr b="1" lang="ko" sz="1100">
                <a:solidFill>
                  <a:srgbClr val="666666"/>
                </a:solidFill>
              </a:rPr>
              <a:t>지표 5: (주변 버스 정류장 수)</a:t>
            </a:r>
            <a:endParaRPr b="1" sz="1100">
              <a:solidFill>
                <a:srgbClr val="666666"/>
              </a:solidFill>
            </a:endParaRPr>
          </a:p>
          <a:p>
            <a:pPr indent="0" lvl="0" marL="0" rtl="0" algn="l">
              <a:lnSpc>
                <a:spcPct val="30000"/>
              </a:lnSpc>
              <a:spcBef>
                <a:spcPts val="1400"/>
              </a:spcBef>
              <a:spcAft>
                <a:spcPts val="400"/>
              </a:spcAft>
              <a:buNone/>
            </a:pPr>
            <a:r>
              <a:rPr b="1" lang="ko" sz="1100">
                <a:solidFill>
                  <a:srgbClr val="666666"/>
                </a:solidFill>
              </a:rPr>
              <a:t>지표 6: (주변 지하철 역 수)</a:t>
            </a:r>
            <a:endParaRPr b="1" sz="1100">
              <a:solidFill>
                <a:srgbClr val="666666"/>
              </a:solidFill>
            </a:endParaRPr>
          </a:p>
        </p:txBody>
      </p:sp>
      <p:sp>
        <p:nvSpPr>
          <p:cNvPr id="361" name="Google Shape;361;p36"/>
          <p:cNvSpPr txBox="1"/>
          <p:nvPr/>
        </p:nvSpPr>
        <p:spPr>
          <a:xfrm>
            <a:off x="4352325" y="351325"/>
            <a:ext cx="5158200" cy="215400"/>
          </a:xfrm>
          <a:prstGeom prst="rect">
            <a:avLst/>
          </a:prstGeom>
          <a:noFill/>
          <a:ln>
            <a:noFill/>
          </a:ln>
        </p:spPr>
        <p:txBody>
          <a:bodyPr anchorCtr="0" anchor="t" bIns="91425" lIns="91425" spcFirstLastPara="1" rIns="91425" wrap="square" tIns="91425">
            <a:spAutoFit/>
          </a:bodyPr>
          <a:lstStyle/>
          <a:p>
            <a:pPr indent="0" lvl="0" marL="0" rtl="0" algn="l">
              <a:lnSpc>
                <a:spcPct val="20000"/>
              </a:lnSpc>
              <a:spcBef>
                <a:spcPts val="1400"/>
              </a:spcBef>
              <a:spcAft>
                <a:spcPts val="400"/>
              </a:spcAft>
              <a:buNone/>
            </a:pPr>
            <a:r>
              <a:rPr b="1" lang="ko" sz="1000">
                <a:solidFill>
                  <a:srgbClr val="00C663"/>
                </a:solidFill>
              </a:rPr>
              <a:t>각 지표별 순위를 산정하여 합계점수를 추출해 개업에 가장 유리한 ‘동'을 찾는다.</a:t>
            </a:r>
            <a:endParaRPr sz="1000">
              <a:solidFill>
                <a:srgbClr val="00C663"/>
              </a:solidFill>
              <a:latin typeface="Arimo"/>
              <a:ea typeface="Arimo"/>
              <a:cs typeface="Arimo"/>
              <a:sym typeface="Arimo"/>
            </a:endParaRPr>
          </a:p>
        </p:txBody>
      </p:sp>
      <p:sp>
        <p:nvSpPr>
          <p:cNvPr id="362" name="Google Shape;362;p36"/>
          <p:cNvSpPr txBox="1"/>
          <p:nvPr/>
        </p:nvSpPr>
        <p:spPr>
          <a:xfrm>
            <a:off x="4444125" y="466400"/>
            <a:ext cx="2873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ko" sz="900">
                <a:solidFill>
                  <a:srgbClr val="999999"/>
                </a:solidFill>
                <a:latin typeface="Nanum Gothic"/>
                <a:ea typeface="Nanum Gothic"/>
                <a:cs typeface="Nanum Gothic"/>
                <a:sym typeface="Nanum Gothic"/>
              </a:rPr>
              <a:t>점수가 낮을수록 입지 조건이 좋은 것!</a:t>
            </a:r>
            <a:endParaRPr b="1" sz="900">
              <a:solidFill>
                <a:srgbClr val="999999"/>
              </a:solidFill>
              <a:latin typeface="Nanum Gothic"/>
              <a:ea typeface="Nanum Gothic"/>
              <a:cs typeface="Nanum Gothic"/>
              <a:sym typeface="Nanum Gothic"/>
            </a:endParaRPr>
          </a:p>
        </p:txBody>
      </p:sp>
      <p:cxnSp>
        <p:nvCxnSpPr>
          <p:cNvPr id="363" name="Google Shape;363;p36"/>
          <p:cNvCxnSpPr/>
          <p:nvPr/>
        </p:nvCxnSpPr>
        <p:spPr>
          <a:xfrm>
            <a:off x="3566975" y="3673742"/>
            <a:ext cx="329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cxnSp>
        <p:nvCxnSpPr>
          <p:cNvPr id="368" name="Google Shape;368;p37"/>
          <p:cNvCxnSpPr/>
          <p:nvPr/>
        </p:nvCxnSpPr>
        <p:spPr>
          <a:xfrm>
            <a:off x="1631725" y="-275175"/>
            <a:ext cx="5861400" cy="0"/>
          </a:xfrm>
          <a:prstGeom prst="straightConnector1">
            <a:avLst/>
          </a:prstGeom>
          <a:noFill/>
          <a:ln cap="flat" cmpd="sng" w="9525">
            <a:solidFill>
              <a:srgbClr val="00FF80"/>
            </a:solidFill>
            <a:prstDash val="solid"/>
            <a:round/>
            <a:headEnd len="med" w="med" type="none"/>
            <a:tailEnd len="med" w="med" type="none"/>
          </a:ln>
        </p:spPr>
      </p:cxnSp>
      <p:sp>
        <p:nvSpPr>
          <p:cNvPr id="369" name="Google Shape;369;p37"/>
          <p:cNvSpPr/>
          <p:nvPr/>
        </p:nvSpPr>
        <p:spPr>
          <a:xfrm>
            <a:off x="2783775" y="1125575"/>
            <a:ext cx="1402200" cy="1402200"/>
          </a:xfrm>
          <a:prstGeom prst="ellipse">
            <a:avLst/>
          </a:prstGeom>
          <a:solidFill>
            <a:schemeClr val="lt1"/>
          </a:solidFill>
          <a:ln cap="flat" cmpd="sng" w="9525">
            <a:solidFill>
              <a:srgbClr val="00FF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845350" y="1125575"/>
            <a:ext cx="1402200" cy="1402200"/>
          </a:xfrm>
          <a:prstGeom prst="ellipse">
            <a:avLst/>
          </a:prstGeom>
          <a:solidFill>
            <a:schemeClr val="lt1"/>
          </a:solidFill>
          <a:ln cap="flat" cmpd="sng" w="9525">
            <a:solidFill>
              <a:srgbClr val="00FF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4798400" y="1125575"/>
            <a:ext cx="1402200" cy="1402200"/>
          </a:xfrm>
          <a:prstGeom prst="ellipse">
            <a:avLst/>
          </a:prstGeom>
          <a:solidFill>
            <a:schemeClr val="lt1"/>
          </a:solidFill>
          <a:ln cap="flat" cmpd="sng" w="9525">
            <a:solidFill>
              <a:srgbClr val="00FF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6987350" y="1125575"/>
            <a:ext cx="1402200" cy="1402200"/>
          </a:xfrm>
          <a:prstGeom prst="ellipse">
            <a:avLst/>
          </a:prstGeom>
          <a:solidFill>
            <a:schemeClr val="lt1"/>
          </a:solidFill>
          <a:ln cap="flat" cmpd="sng" w="9525">
            <a:solidFill>
              <a:srgbClr val="00FF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txBox="1"/>
          <p:nvPr/>
        </p:nvSpPr>
        <p:spPr>
          <a:xfrm>
            <a:off x="2505513" y="1657325"/>
            <a:ext cx="19587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경쟁 치킨업체 수 비교</a:t>
            </a:r>
            <a:endParaRPr b="1" sz="1000">
              <a:solidFill>
                <a:schemeClr val="dk1"/>
              </a:solidFill>
              <a:latin typeface="Nanum Gothic"/>
              <a:ea typeface="Nanum Gothic"/>
              <a:cs typeface="Nanum Gothic"/>
              <a:sym typeface="Nanum Gothic"/>
            </a:endParaRPr>
          </a:p>
        </p:txBody>
      </p:sp>
      <p:sp>
        <p:nvSpPr>
          <p:cNvPr id="374" name="Google Shape;374;p37"/>
          <p:cNvSpPr txBox="1"/>
          <p:nvPr/>
        </p:nvSpPr>
        <p:spPr>
          <a:xfrm>
            <a:off x="688300" y="1579150"/>
            <a:ext cx="17163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주간/ 야간</a:t>
            </a:r>
            <a:endParaRPr b="1" sz="1000">
              <a:solidFill>
                <a:schemeClr val="dk1"/>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생활인구 수 비교</a:t>
            </a:r>
            <a:endParaRPr b="1" sz="1000">
              <a:solidFill>
                <a:schemeClr val="dk1"/>
              </a:solidFill>
              <a:latin typeface="Nanum Gothic"/>
              <a:ea typeface="Nanum Gothic"/>
              <a:cs typeface="Nanum Gothic"/>
              <a:sym typeface="Nanum Gothic"/>
            </a:endParaRPr>
          </a:p>
        </p:txBody>
      </p:sp>
      <p:sp>
        <p:nvSpPr>
          <p:cNvPr id="375" name="Google Shape;375;p37"/>
          <p:cNvSpPr txBox="1"/>
          <p:nvPr/>
        </p:nvSpPr>
        <p:spPr>
          <a:xfrm>
            <a:off x="4641350" y="1579150"/>
            <a:ext cx="17163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주변시설 비교</a:t>
            </a:r>
            <a:endParaRPr b="1" sz="1000">
              <a:solidFill>
                <a:schemeClr val="dk1"/>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(공원,학교)</a:t>
            </a:r>
            <a:endParaRPr b="1" sz="1000">
              <a:solidFill>
                <a:schemeClr val="dk1"/>
              </a:solidFill>
              <a:latin typeface="Nanum Gothic"/>
              <a:ea typeface="Nanum Gothic"/>
              <a:cs typeface="Nanum Gothic"/>
              <a:sym typeface="Nanum Gothic"/>
            </a:endParaRPr>
          </a:p>
        </p:txBody>
      </p:sp>
      <p:sp>
        <p:nvSpPr>
          <p:cNvPr id="376" name="Google Shape;376;p37"/>
          <p:cNvSpPr txBox="1"/>
          <p:nvPr/>
        </p:nvSpPr>
        <p:spPr>
          <a:xfrm>
            <a:off x="6830300" y="1533425"/>
            <a:ext cx="17163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교통 상황 비교</a:t>
            </a:r>
            <a:endParaRPr b="1" sz="1000">
              <a:solidFill>
                <a:schemeClr val="dk1"/>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1000">
                <a:solidFill>
                  <a:schemeClr val="dk1"/>
                </a:solidFill>
                <a:latin typeface="Nanum Gothic"/>
                <a:ea typeface="Nanum Gothic"/>
                <a:cs typeface="Nanum Gothic"/>
                <a:sym typeface="Nanum Gothic"/>
              </a:rPr>
              <a:t>(버스 지하철)</a:t>
            </a:r>
            <a:endParaRPr b="1" sz="1000">
              <a:solidFill>
                <a:schemeClr val="dk1"/>
              </a:solidFill>
              <a:latin typeface="Nanum Gothic"/>
              <a:ea typeface="Nanum Gothic"/>
              <a:cs typeface="Nanum Gothic"/>
              <a:sym typeface="Nanum Gothic"/>
            </a:endParaRPr>
          </a:p>
        </p:txBody>
      </p:sp>
      <p:sp>
        <p:nvSpPr>
          <p:cNvPr id="377" name="Google Shape;377;p37"/>
          <p:cNvSpPr txBox="1"/>
          <p:nvPr/>
        </p:nvSpPr>
        <p:spPr>
          <a:xfrm>
            <a:off x="858575" y="4004225"/>
            <a:ext cx="72672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800">
                <a:solidFill>
                  <a:srgbClr val="666666"/>
                </a:solidFill>
                <a:latin typeface="Arimo"/>
                <a:ea typeface="Arimo"/>
                <a:cs typeface="Arimo"/>
                <a:sym typeface="Arimo"/>
              </a:rPr>
              <a:t>1위:</a:t>
            </a:r>
            <a:r>
              <a:rPr b="1" lang="ko" sz="1800">
                <a:solidFill>
                  <a:srgbClr val="00C663"/>
                </a:solidFill>
                <a:latin typeface="Arimo"/>
                <a:ea typeface="Arimo"/>
                <a:cs typeface="Arimo"/>
                <a:sym typeface="Arimo"/>
              </a:rPr>
              <a:t> </a:t>
            </a:r>
            <a:r>
              <a:rPr b="1" lang="ko" sz="2000">
                <a:solidFill>
                  <a:srgbClr val="00E885"/>
                </a:solidFill>
                <a:latin typeface="Arimo"/>
                <a:ea typeface="Arimo"/>
                <a:cs typeface="Arimo"/>
                <a:sym typeface="Arimo"/>
              </a:rPr>
              <a:t>성수 1가 1동</a:t>
            </a:r>
            <a:r>
              <a:rPr b="1" lang="ko" sz="1800">
                <a:solidFill>
                  <a:srgbClr val="666666"/>
                </a:solidFill>
                <a:latin typeface="Arimo"/>
                <a:ea typeface="Arimo"/>
                <a:cs typeface="Arimo"/>
                <a:sym typeface="Arimo"/>
              </a:rPr>
              <a:t>,</a:t>
            </a:r>
            <a:r>
              <a:rPr b="1" lang="ko" sz="1800">
                <a:solidFill>
                  <a:srgbClr val="00C663"/>
                </a:solidFill>
                <a:latin typeface="Arimo"/>
                <a:ea typeface="Arimo"/>
                <a:cs typeface="Arimo"/>
                <a:sym typeface="Arimo"/>
              </a:rPr>
              <a:t>   </a:t>
            </a:r>
            <a:r>
              <a:rPr b="1" lang="ko" sz="1800">
                <a:solidFill>
                  <a:srgbClr val="666666"/>
                </a:solidFill>
                <a:latin typeface="Arimo"/>
                <a:ea typeface="Arimo"/>
                <a:cs typeface="Arimo"/>
                <a:sym typeface="Arimo"/>
              </a:rPr>
              <a:t>2위:</a:t>
            </a:r>
            <a:r>
              <a:rPr b="1" lang="ko" sz="1800">
                <a:solidFill>
                  <a:srgbClr val="00C663"/>
                </a:solidFill>
                <a:latin typeface="Arimo"/>
                <a:ea typeface="Arimo"/>
                <a:cs typeface="Arimo"/>
                <a:sym typeface="Arimo"/>
              </a:rPr>
              <a:t> </a:t>
            </a:r>
            <a:r>
              <a:rPr b="1" lang="ko" sz="2000">
                <a:solidFill>
                  <a:srgbClr val="00E885"/>
                </a:solidFill>
                <a:latin typeface="Arimo"/>
                <a:ea typeface="Arimo"/>
                <a:cs typeface="Arimo"/>
                <a:sym typeface="Arimo"/>
              </a:rPr>
              <a:t>행당2동</a:t>
            </a:r>
            <a:r>
              <a:rPr b="1" lang="ko" sz="1800">
                <a:solidFill>
                  <a:srgbClr val="666666"/>
                </a:solidFill>
                <a:latin typeface="Arimo"/>
                <a:ea typeface="Arimo"/>
                <a:cs typeface="Arimo"/>
                <a:sym typeface="Arimo"/>
              </a:rPr>
              <a:t>, </a:t>
            </a:r>
            <a:r>
              <a:rPr b="1" lang="ko" sz="1800">
                <a:solidFill>
                  <a:srgbClr val="00C663"/>
                </a:solidFill>
                <a:latin typeface="Arimo"/>
                <a:ea typeface="Arimo"/>
                <a:cs typeface="Arimo"/>
                <a:sym typeface="Arimo"/>
              </a:rPr>
              <a:t>  </a:t>
            </a:r>
            <a:r>
              <a:rPr b="1" lang="ko" sz="1800">
                <a:solidFill>
                  <a:srgbClr val="666666"/>
                </a:solidFill>
                <a:latin typeface="Arimo"/>
                <a:ea typeface="Arimo"/>
                <a:cs typeface="Arimo"/>
                <a:sym typeface="Arimo"/>
              </a:rPr>
              <a:t>3위: </a:t>
            </a:r>
            <a:r>
              <a:rPr b="1" lang="ko" sz="2000">
                <a:solidFill>
                  <a:srgbClr val="00E885"/>
                </a:solidFill>
                <a:latin typeface="Arimo"/>
                <a:ea typeface="Arimo"/>
                <a:cs typeface="Arimo"/>
                <a:sym typeface="Arimo"/>
              </a:rPr>
              <a:t>성수 2가 1동</a:t>
            </a:r>
            <a:endParaRPr b="1" sz="2000">
              <a:solidFill>
                <a:srgbClr val="00E885"/>
              </a:solidFill>
              <a:latin typeface="Arimo"/>
              <a:ea typeface="Arimo"/>
              <a:cs typeface="Arimo"/>
              <a:sym typeface="Arimo"/>
            </a:endParaRPr>
          </a:p>
        </p:txBody>
      </p:sp>
      <p:sp>
        <p:nvSpPr>
          <p:cNvPr id="378" name="Google Shape;378;p37"/>
          <p:cNvSpPr txBox="1"/>
          <p:nvPr/>
        </p:nvSpPr>
        <p:spPr>
          <a:xfrm>
            <a:off x="2373150" y="1642025"/>
            <a:ext cx="285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200">
                <a:solidFill>
                  <a:srgbClr val="00FF80"/>
                </a:solidFill>
                <a:latin typeface="NanumGothic ExtraBold"/>
                <a:ea typeface="NanumGothic ExtraBold"/>
                <a:cs typeface="NanumGothic ExtraBold"/>
                <a:sym typeface="NanumGothic ExtraBold"/>
              </a:rPr>
              <a:t>+</a:t>
            </a:r>
            <a:endParaRPr sz="1200">
              <a:solidFill>
                <a:srgbClr val="00FF80"/>
              </a:solidFill>
              <a:latin typeface="NanumGothic ExtraBold"/>
              <a:ea typeface="NanumGothic ExtraBold"/>
              <a:cs typeface="NanumGothic ExtraBold"/>
              <a:sym typeface="NanumGothic ExtraBold"/>
            </a:endParaRPr>
          </a:p>
        </p:txBody>
      </p:sp>
      <p:sp>
        <p:nvSpPr>
          <p:cNvPr id="379" name="Google Shape;379;p37"/>
          <p:cNvSpPr txBox="1"/>
          <p:nvPr/>
        </p:nvSpPr>
        <p:spPr>
          <a:xfrm>
            <a:off x="4349675" y="1642025"/>
            <a:ext cx="285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200">
                <a:solidFill>
                  <a:srgbClr val="00FF80"/>
                </a:solidFill>
                <a:latin typeface="NanumGothic ExtraBold"/>
                <a:ea typeface="NanumGothic ExtraBold"/>
                <a:cs typeface="NanumGothic ExtraBold"/>
                <a:sym typeface="NanumGothic ExtraBold"/>
              </a:rPr>
              <a:t>+</a:t>
            </a:r>
            <a:endParaRPr sz="1200">
              <a:solidFill>
                <a:srgbClr val="00FF80"/>
              </a:solidFill>
              <a:latin typeface="NanumGothic ExtraBold"/>
              <a:ea typeface="NanumGothic ExtraBold"/>
              <a:cs typeface="NanumGothic ExtraBold"/>
              <a:sym typeface="NanumGothic ExtraBold"/>
            </a:endParaRPr>
          </a:p>
        </p:txBody>
      </p:sp>
      <p:sp>
        <p:nvSpPr>
          <p:cNvPr id="380" name="Google Shape;380;p37"/>
          <p:cNvSpPr txBox="1"/>
          <p:nvPr/>
        </p:nvSpPr>
        <p:spPr>
          <a:xfrm>
            <a:off x="6451463" y="1642025"/>
            <a:ext cx="285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200">
                <a:solidFill>
                  <a:srgbClr val="00FF80"/>
                </a:solidFill>
                <a:latin typeface="NanumGothic ExtraBold"/>
                <a:ea typeface="NanumGothic ExtraBold"/>
                <a:cs typeface="NanumGothic ExtraBold"/>
                <a:sym typeface="NanumGothic ExtraBold"/>
              </a:rPr>
              <a:t>+</a:t>
            </a:r>
            <a:endParaRPr sz="1200">
              <a:solidFill>
                <a:srgbClr val="00FF80"/>
              </a:solidFill>
              <a:latin typeface="NanumGothic ExtraBold"/>
              <a:ea typeface="NanumGothic ExtraBold"/>
              <a:cs typeface="NanumGothic ExtraBold"/>
              <a:sym typeface="NanumGothic ExtraBold"/>
            </a:endParaRPr>
          </a:p>
        </p:txBody>
      </p:sp>
      <p:sp>
        <p:nvSpPr>
          <p:cNvPr id="381" name="Google Shape;381;p37"/>
          <p:cNvSpPr/>
          <p:nvPr/>
        </p:nvSpPr>
        <p:spPr>
          <a:xfrm>
            <a:off x="4270175" y="2926875"/>
            <a:ext cx="444000" cy="507900"/>
          </a:xfrm>
          <a:prstGeom prst="downArrow">
            <a:avLst>
              <a:gd fmla="val 50000" name="adj1"/>
              <a:gd fmla="val 50000" name="adj2"/>
            </a:avLst>
          </a:prstGeom>
          <a:solidFill>
            <a:srgbClr val="B4F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6. 결론 !</a:t>
            </a:r>
            <a:endParaRPr sz="1150">
              <a:solidFill>
                <a:srgbClr val="00E885"/>
              </a:solidFill>
              <a:latin typeface="NanumGothic ExtraBold"/>
              <a:ea typeface="NanumGothic ExtraBold"/>
              <a:cs typeface="NanumGothic ExtraBold"/>
              <a:sym typeface="NanumGothic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nvSpPr>
        <p:spPr>
          <a:xfrm>
            <a:off x="548475" y="2385975"/>
            <a:ext cx="2963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ko" sz="1000">
                <a:solidFill>
                  <a:schemeClr val="dk1"/>
                </a:solidFill>
              </a:rPr>
              <a:t>위치 - 성수동 1가1동 왕십리로 77</a:t>
            </a:r>
            <a:endParaRPr sz="900">
              <a:solidFill>
                <a:schemeClr val="dk1"/>
              </a:solidFill>
              <a:latin typeface="Arimo"/>
              <a:ea typeface="Arimo"/>
              <a:cs typeface="Arimo"/>
              <a:sym typeface="Arimo"/>
            </a:endParaRPr>
          </a:p>
        </p:txBody>
      </p:sp>
      <p:pic>
        <p:nvPicPr>
          <p:cNvPr id="388" name="Google Shape;388;p38"/>
          <p:cNvPicPr preferRelativeResize="0"/>
          <p:nvPr/>
        </p:nvPicPr>
        <p:blipFill>
          <a:blip r:embed="rId3">
            <a:alphaModFix/>
          </a:blip>
          <a:stretch>
            <a:fillRect/>
          </a:stretch>
        </p:blipFill>
        <p:spPr>
          <a:xfrm>
            <a:off x="548475" y="587525"/>
            <a:ext cx="3783758" cy="1822900"/>
          </a:xfrm>
          <a:prstGeom prst="rect">
            <a:avLst/>
          </a:prstGeom>
          <a:noFill/>
          <a:ln>
            <a:noFill/>
          </a:ln>
        </p:spPr>
      </p:pic>
      <p:sp>
        <p:nvSpPr>
          <p:cNvPr id="389" name="Google Shape;389;p38"/>
          <p:cNvSpPr txBox="1"/>
          <p:nvPr/>
        </p:nvSpPr>
        <p:spPr>
          <a:xfrm>
            <a:off x="4851650" y="2385975"/>
            <a:ext cx="2963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ko" sz="1000">
                <a:solidFill>
                  <a:schemeClr val="dk1"/>
                </a:solidFill>
              </a:rPr>
              <a:t>위치 - 성수동 1가1동 뚝섬로</a:t>
            </a:r>
            <a:endParaRPr sz="900">
              <a:solidFill>
                <a:schemeClr val="dk1"/>
              </a:solidFill>
              <a:latin typeface="Arimo"/>
              <a:ea typeface="Arimo"/>
              <a:cs typeface="Arimo"/>
              <a:sym typeface="Arimo"/>
            </a:endParaRPr>
          </a:p>
        </p:txBody>
      </p:sp>
      <p:pic>
        <p:nvPicPr>
          <p:cNvPr id="390" name="Google Shape;390;p38"/>
          <p:cNvPicPr preferRelativeResize="0"/>
          <p:nvPr/>
        </p:nvPicPr>
        <p:blipFill rotWithShape="1">
          <a:blip r:embed="rId4">
            <a:alphaModFix/>
          </a:blip>
          <a:srcRect b="109" l="0" r="0" t="109"/>
          <a:stretch/>
        </p:blipFill>
        <p:spPr>
          <a:xfrm>
            <a:off x="4851650" y="587525"/>
            <a:ext cx="3783758" cy="1822899"/>
          </a:xfrm>
          <a:prstGeom prst="rect">
            <a:avLst/>
          </a:prstGeom>
          <a:noFill/>
          <a:ln>
            <a:noFill/>
          </a:ln>
        </p:spPr>
      </p:pic>
      <p:sp>
        <p:nvSpPr>
          <p:cNvPr id="391" name="Google Shape;391;p38"/>
          <p:cNvSpPr txBox="1"/>
          <p:nvPr/>
        </p:nvSpPr>
        <p:spPr>
          <a:xfrm>
            <a:off x="548475" y="4617400"/>
            <a:ext cx="2963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ko" sz="1000">
                <a:solidFill>
                  <a:schemeClr val="dk1"/>
                </a:solidFill>
              </a:rPr>
              <a:t>위치 - 성수동 1가1동 왕십리로 92</a:t>
            </a:r>
            <a:endParaRPr sz="900">
              <a:solidFill>
                <a:schemeClr val="dk1"/>
              </a:solidFill>
              <a:latin typeface="Arimo"/>
              <a:ea typeface="Arimo"/>
              <a:cs typeface="Arimo"/>
              <a:sym typeface="Arimo"/>
            </a:endParaRPr>
          </a:p>
        </p:txBody>
      </p:sp>
      <p:pic>
        <p:nvPicPr>
          <p:cNvPr id="392" name="Google Shape;392;p38"/>
          <p:cNvPicPr preferRelativeResize="0"/>
          <p:nvPr/>
        </p:nvPicPr>
        <p:blipFill rotWithShape="1">
          <a:blip r:embed="rId5">
            <a:alphaModFix/>
          </a:blip>
          <a:srcRect b="719" l="0" r="0" t="719"/>
          <a:stretch/>
        </p:blipFill>
        <p:spPr>
          <a:xfrm>
            <a:off x="548475" y="2818950"/>
            <a:ext cx="3783760" cy="1822901"/>
          </a:xfrm>
          <a:prstGeom prst="rect">
            <a:avLst/>
          </a:prstGeom>
          <a:noFill/>
          <a:ln>
            <a:noFill/>
          </a:ln>
        </p:spPr>
      </p:pic>
      <p:sp>
        <p:nvSpPr>
          <p:cNvPr id="393" name="Google Shape;393;p38"/>
          <p:cNvSpPr txBox="1"/>
          <p:nvPr/>
        </p:nvSpPr>
        <p:spPr>
          <a:xfrm>
            <a:off x="4851650" y="4617400"/>
            <a:ext cx="2963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ko" sz="1000">
                <a:solidFill>
                  <a:schemeClr val="dk1"/>
                </a:solidFill>
              </a:rPr>
              <a:t>위치 - 성수동 1가1동 656-1277</a:t>
            </a:r>
            <a:endParaRPr sz="900">
              <a:solidFill>
                <a:schemeClr val="dk1"/>
              </a:solidFill>
              <a:latin typeface="Arimo"/>
              <a:ea typeface="Arimo"/>
              <a:cs typeface="Arimo"/>
              <a:sym typeface="Arimo"/>
            </a:endParaRPr>
          </a:p>
        </p:txBody>
      </p:sp>
      <p:pic>
        <p:nvPicPr>
          <p:cNvPr id="394" name="Google Shape;394;p38"/>
          <p:cNvPicPr preferRelativeResize="0"/>
          <p:nvPr/>
        </p:nvPicPr>
        <p:blipFill rotWithShape="1">
          <a:blip r:embed="rId6">
            <a:alphaModFix/>
          </a:blip>
          <a:srcRect b="327" l="0" r="0" t="317"/>
          <a:stretch/>
        </p:blipFill>
        <p:spPr>
          <a:xfrm>
            <a:off x="4851650" y="2818950"/>
            <a:ext cx="3783758" cy="1822900"/>
          </a:xfrm>
          <a:prstGeom prst="rect">
            <a:avLst/>
          </a:prstGeom>
          <a:noFill/>
          <a:ln>
            <a:noFill/>
          </a:ln>
        </p:spPr>
      </p:pic>
      <p:sp>
        <p:nvSpPr>
          <p:cNvPr id="395" name="Google Shape;395;p38"/>
          <p:cNvSpPr txBox="1"/>
          <p:nvPr/>
        </p:nvSpPr>
        <p:spPr>
          <a:xfrm>
            <a:off x="193025" y="139950"/>
            <a:ext cx="21192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6-2. 선정 동 상세 위치 제안</a:t>
            </a:r>
            <a:endParaRPr sz="1150">
              <a:solidFill>
                <a:srgbClr val="00E885"/>
              </a:solidFill>
              <a:latin typeface="NanumGothic ExtraBold"/>
              <a:ea typeface="NanumGothic ExtraBold"/>
              <a:cs typeface="NanumGothic ExtraBold"/>
              <a:sym typeface="NanumGothic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9"/>
          <p:cNvSpPr txBox="1"/>
          <p:nvPr/>
        </p:nvSpPr>
        <p:spPr>
          <a:xfrm>
            <a:off x="193025" y="139950"/>
            <a:ext cx="21192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7. 소감</a:t>
            </a:r>
            <a:endParaRPr sz="1150">
              <a:solidFill>
                <a:srgbClr val="00E885"/>
              </a:solidFill>
              <a:latin typeface="NanumGothic ExtraBold"/>
              <a:ea typeface="NanumGothic ExtraBold"/>
              <a:cs typeface="NanumGothic ExtraBold"/>
              <a:sym typeface="NanumGothic ExtraBold"/>
            </a:endParaRPr>
          </a:p>
        </p:txBody>
      </p:sp>
      <p:sp>
        <p:nvSpPr>
          <p:cNvPr id="401" name="Google Shape;401;p39"/>
          <p:cNvSpPr txBox="1"/>
          <p:nvPr/>
        </p:nvSpPr>
        <p:spPr>
          <a:xfrm>
            <a:off x="848347" y="2153049"/>
            <a:ext cx="536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900">
                <a:solidFill>
                  <a:srgbClr val="00C663"/>
                </a:solidFill>
                <a:latin typeface="NanumGothic ExtraBold"/>
                <a:ea typeface="NanumGothic ExtraBold"/>
                <a:cs typeface="NanumGothic ExtraBold"/>
                <a:sym typeface="NanumGothic ExtraBold"/>
              </a:rPr>
              <a:t>채경민 </a:t>
            </a:r>
            <a:endParaRPr sz="900">
              <a:solidFill>
                <a:srgbClr val="00C663"/>
              </a:solidFill>
              <a:latin typeface="NanumGothic ExtraBold"/>
              <a:ea typeface="NanumGothic ExtraBold"/>
              <a:cs typeface="NanumGothic ExtraBold"/>
              <a:sym typeface="NanumGothic ExtraBold"/>
            </a:endParaRPr>
          </a:p>
        </p:txBody>
      </p:sp>
      <p:sp>
        <p:nvSpPr>
          <p:cNvPr id="402" name="Google Shape;402;p39"/>
          <p:cNvSpPr txBox="1"/>
          <p:nvPr/>
        </p:nvSpPr>
        <p:spPr>
          <a:xfrm>
            <a:off x="3154738" y="2153039"/>
            <a:ext cx="536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900">
                <a:solidFill>
                  <a:srgbClr val="00C663"/>
                </a:solidFill>
                <a:latin typeface="NanumGothic ExtraBold"/>
                <a:ea typeface="NanumGothic ExtraBold"/>
                <a:cs typeface="NanumGothic ExtraBold"/>
                <a:sym typeface="NanumGothic ExtraBold"/>
              </a:rPr>
              <a:t>강호정</a:t>
            </a:r>
            <a:endParaRPr sz="900">
              <a:solidFill>
                <a:srgbClr val="00C663"/>
              </a:solidFill>
              <a:latin typeface="NanumGothic ExtraBold"/>
              <a:ea typeface="NanumGothic ExtraBold"/>
              <a:cs typeface="NanumGothic ExtraBold"/>
              <a:sym typeface="NanumGothic ExtraBold"/>
            </a:endParaRPr>
          </a:p>
        </p:txBody>
      </p:sp>
      <p:sp>
        <p:nvSpPr>
          <p:cNvPr id="403" name="Google Shape;403;p39"/>
          <p:cNvSpPr txBox="1"/>
          <p:nvPr/>
        </p:nvSpPr>
        <p:spPr>
          <a:xfrm>
            <a:off x="7554528" y="2153039"/>
            <a:ext cx="536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900">
                <a:solidFill>
                  <a:srgbClr val="00C663"/>
                </a:solidFill>
                <a:latin typeface="NanumGothic ExtraBold"/>
                <a:ea typeface="NanumGothic ExtraBold"/>
                <a:cs typeface="NanumGothic ExtraBold"/>
                <a:sym typeface="NanumGothic ExtraBold"/>
              </a:rPr>
              <a:t>유영은</a:t>
            </a:r>
            <a:endParaRPr sz="900">
              <a:solidFill>
                <a:srgbClr val="00C663"/>
              </a:solidFill>
              <a:latin typeface="NanumGothic ExtraBold"/>
              <a:ea typeface="NanumGothic ExtraBold"/>
              <a:cs typeface="NanumGothic ExtraBold"/>
              <a:sym typeface="NanumGothic ExtraBold"/>
            </a:endParaRPr>
          </a:p>
        </p:txBody>
      </p:sp>
      <p:sp>
        <p:nvSpPr>
          <p:cNvPr id="404" name="Google Shape;404;p39"/>
          <p:cNvSpPr txBox="1"/>
          <p:nvPr/>
        </p:nvSpPr>
        <p:spPr>
          <a:xfrm>
            <a:off x="5294356" y="2153049"/>
            <a:ext cx="536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900">
                <a:solidFill>
                  <a:srgbClr val="00C663"/>
                </a:solidFill>
                <a:latin typeface="NanumGothic ExtraBold"/>
                <a:ea typeface="NanumGothic ExtraBold"/>
                <a:cs typeface="NanumGothic ExtraBold"/>
                <a:sym typeface="NanumGothic ExtraBold"/>
              </a:rPr>
              <a:t>노재승</a:t>
            </a:r>
            <a:endParaRPr sz="900">
              <a:solidFill>
                <a:srgbClr val="00C663"/>
              </a:solidFill>
              <a:latin typeface="NanumGothic ExtraBold"/>
              <a:ea typeface="NanumGothic ExtraBold"/>
              <a:cs typeface="NanumGothic ExtraBold"/>
              <a:sym typeface="NanumGothic ExtraBold"/>
            </a:endParaRPr>
          </a:p>
        </p:txBody>
      </p:sp>
      <p:pic>
        <p:nvPicPr>
          <p:cNvPr id="405" name="Google Shape;405;p39"/>
          <p:cNvPicPr preferRelativeResize="0"/>
          <p:nvPr/>
        </p:nvPicPr>
        <p:blipFill>
          <a:blip r:embed="rId4">
            <a:alphaModFix/>
          </a:blip>
          <a:stretch>
            <a:fillRect/>
          </a:stretch>
        </p:blipFill>
        <p:spPr>
          <a:xfrm>
            <a:off x="7248632" y="848329"/>
            <a:ext cx="1148482" cy="1148504"/>
          </a:xfrm>
          <a:prstGeom prst="rect">
            <a:avLst/>
          </a:prstGeom>
          <a:noFill/>
          <a:ln>
            <a:noFill/>
          </a:ln>
        </p:spPr>
      </p:pic>
      <p:pic>
        <p:nvPicPr>
          <p:cNvPr id="406" name="Google Shape;406;p39"/>
          <p:cNvPicPr preferRelativeResize="0"/>
          <p:nvPr/>
        </p:nvPicPr>
        <p:blipFill>
          <a:blip r:embed="rId5">
            <a:alphaModFix/>
          </a:blip>
          <a:stretch>
            <a:fillRect/>
          </a:stretch>
        </p:blipFill>
        <p:spPr>
          <a:xfrm>
            <a:off x="499751" y="811358"/>
            <a:ext cx="1352470" cy="1352469"/>
          </a:xfrm>
          <a:prstGeom prst="rect">
            <a:avLst/>
          </a:prstGeom>
          <a:noFill/>
          <a:ln>
            <a:noFill/>
          </a:ln>
        </p:spPr>
      </p:pic>
      <p:pic>
        <p:nvPicPr>
          <p:cNvPr id="407" name="Google Shape;407;p39"/>
          <p:cNvPicPr preferRelativeResize="0"/>
          <p:nvPr/>
        </p:nvPicPr>
        <p:blipFill>
          <a:blip r:embed="rId6">
            <a:alphaModFix/>
          </a:blip>
          <a:stretch>
            <a:fillRect/>
          </a:stretch>
        </p:blipFill>
        <p:spPr>
          <a:xfrm>
            <a:off x="2642185" y="479590"/>
            <a:ext cx="1631428" cy="1631427"/>
          </a:xfrm>
          <a:prstGeom prst="rect">
            <a:avLst/>
          </a:prstGeom>
          <a:noFill/>
          <a:ln>
            <a:noFill/>
          </a:ln>
        </p:spPr>
      </p:pic>
      <p:pic>
        <p:nvPicPr>
          <p:cNvPr id="408" name="Google Shape;408;p39"/>
          <p:cNvPicPr preferRelativeResize="0"/>
          <p:nvPr/>
        </p:nvPicPr>
        <p:blipFill>
          <a:blip r:embed="rId7">
            <a:alphaModFix/>
          </a:blip>
          <a:stretch>
            <a:fillRect/>
          </a:stretch>
        </p:blipFill>
        <p:spPr>
          <a:xfrm>
            <a:off x="4811641" y="593825"/>
            <a:ext cx="1403001" cy="1403000"/>
          </a:xfrm>
          <a:prstGeom prst="rect">
            <a:avLst/>
          </a:prstGeom>
          <a:noFill/>
          <a:ln>
            <a:noFill/>
          </a:ln>
        </p:spPr>
      </p:pic>
      <p:sp>
        <p:nvSpPr>
          <p:cNvPr id="409" name="Google Shape;409;p39"/>
          <p:cNvSpPr txBox="1"/>
          <p:nvPr/>
        </p:nvSpPr>
        <p:spPr>
          <a:xfrm>
            <a:off x="551075" y="2663675"/>
            <a:ext cx="1403100" cy="143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ko" sz="900">
                <a:solidFill>
                  <a:schemeClr val="dk1"/>
                </a:solidFill>
                <a:latin typeface="Arimo"/>
                <a:ea typeface="Arimo"/>
                <a:cs typeface="Arimo"/>
                <a:sym typeface="Arimo"/>
              </a:rPr>
              <a:t>팀원들에게 우선 고맙다고 전하고 싶습니다. 하면 할수록 하겠다고 하는게 많아졌음에도 </a:t>
            </a:r>
            <a:r>
              <a:rPr lang="ko" sz="900">
                <a:solidFill>
                  <a:schemeClr val="dk1"/>
                </a:solidFill>
                <a:latin typeface="Arimo"/>
                <a:ea typeface="Arimo"/>
                <a:cs typeface="Arimo"/>
                <a:sym typeface="Arimo"/>
              </a:rPr>
              <a:t>흔들리지 않고 </a:t>
            </a:r>
            <a:r>
              <a:rPr lang="ko" sz="900">
                <a:solidFill>
                  <a:schemeClr val="dk1"/>
                </a:solidFill>
                <a:latin typeface="Arimo"/>
                <a:ea typeface="Arimo"/>
                <a:cs typeface="Arimo"/>
                <a:sym typeface="Arimo"/>
              </a:rPr>
              <a:t>다들 노력해준 덕분에 결과물이 잘 나올 수 있었습니다. 다시 한번 고마워요~</a:t>
            </a:r>
            <a:endParaRPr sz="900">
              <a:solidFill>
                <a:schemeClr val="dk1"/>
              </a:solidFill>
              <a:latin typeface="Arimo"/>
              <a:ea typeface="Arimo"/>
              <a:cs typeface="Arimo"/>
              <a:sym typeface="Arimo"/>
            </a:endParaRPr>
          </a:p>
        </p:txBody>
      </p:sp>
      <p:sp>
        <p:nvSpPr>
          <p:cNvPr id="410" name="Google Shape;410;p39"/>
          <p:cNvSpPr txBox="1"/>
          <p:nvPr/>
        </p:nvSpPr>
        <p:spPr>
          <a:xfrm>
            <a:off x="2776750" y="2663675"/>
            <a:ext cx="1292700" cy="111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900">
                <a:solidFill>
                  <a:schemeClr val="dk1"/>
                </a:solidFill>
                <a:latin typeface="Arimo"/>
                <a:ea typeface="Arimo"/>
                <a:cs typeface="Arimo"/>
                <a:sym typeface="Arimo"/>
              </a:rPr>
              <a:t>같은 목표를 가진 다양한 사람들과 프로젝트를 해서 새로웠고 하면서 내 실력도 많이는거 같다.</a:t>
            </a:r>
            <a:endParaRPr sz="9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15000"/>
              </a:lnSpc>
              <a:spcBef>
                <a:spcPts val="0"/>
              </a:spcBef>
              <a:spcAft>
                <a:spcPts val="0"/>
              </a:spcAft>
              <a:buNone/>
            </a:pPr>
            <a:r>
              <a:rPr lang="ko" sz="900">
                <a:solidFill>
                  <a:schemeClr val="dk1"/>
                </a:solidFill>
                <a:latin typeface="Arimo"/>
                <a:ea typeface="Arimo"/>
                <a:cs typeface="Arimo"/>
                <a:sym typeface="Arimo"/>
              </a:rPr>
              <a:t>다들 고생하셨습니다~</a:t>
            </a:r>
            <a:endParaRPr sz="900">
              <a:solidFill>
                <a:schemeClr val="dk1"/>
              </a:solidFill>
              <a:latin typeface="Arimo"/>
              <a:ea typeface="Arimo"/>
              <a:cs typeface="Arimo"/>
              <a:sym typeface="Arimo"/>
            </a:endParaRPr>
          </a:p>
        </p:txBody>
      </p:sp>
      <p:sp>
        <p:nvSpPr>
          <p:cNvPr id="411" name="Google Shape;411;p39"/>
          <p:cNvSpPr txBox="1"/>
          <p:nvPr/>
        </p:nvSpPr>
        <p:spPr>
          <a:xfrm>
            <a:off x="4993825" y="2663675"/>
            <a:ext cx="12927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900">
                <a:solidFill>
                  <a:schemeClr val="dk1"/>
                </a:solidFill>
                <a:latin typeface="Arimo"/>
                <a:ea typeface="Arimo"/>
                <a:cs typeface="Arimo"/>
                <a:sym typeface="Arimo"/>
              </a:rPr>
              <a:t>프로젝트 </a:t>
            </a:r>
            <a:r>
              <a:rPr lang="ko" sz="900">
                <a:solidFill>
                  <a:schemeClr val="dk1"/>
                </a:solidFill>
                <a:latin typeface="Arimo"/>
                <a:ea typeface="Arimo"/>
                <a:cs typeface="Arimo"/>
                <a:sym typeface="Arimo"/>
              </a:rPr>
              <a:t>힘들다…</a:t>
            </a:r>
            <a:r>
              <a:rPr lang="ko" sz="900">
                <a:solidFill>
                  <a:schemeClr val="dk1"/>
                </a:solidFill>
                <a:latin typeface="Arimo"/>
                <a:ea typeface="Arimo"/>
                <a:cs typeface="Arimo"/>
                <a:sym typeface="Arimo"/>
              </a:rPr>
              <a:t>.</a:t>
            </a:r>
            <a:endParaRPr sz="900">
              <a:solidFill>
                <a:schemeClr val="dk1"/>
              </a:solidFill>
              <a:latin typeface="Arimo"/>
              <a:ea typeface="Arimo"/>
              <a:cs typeface="Arimo"/>
              <a:sym typeface="Arimo"/>
            </a:endParaRPr>
          </a:p>
        </p:txBody>
      </p:sp>
      <p:sp>
        <p:nvSpPr>
          <p:cNvPr id="412" name="Google Shape;412;p39"/>
          <p:cNvSpPr txBox="1"/>
          <p:nvPr/>
        </p:nvSpPr>
        <p:spPr>
          <a:xfrm>
            <a:off x="7176525" y="2663675"/>
            <a:ext cx="1292700" cy="19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900">
                <a:solidFill>
                  <a:schemeClr val="dk1"/>
                </a:solidFill>
                <a:latin typeface="Arimo"/>
                <a:ea typeface="Arimo"/>
                <a:cs typeface="Arimo"/>
                <a:sym typeface="Arimo"/>
              </a:rPr>
              <a:t>토요일에 SQLD 시험보고,,.... 어떻게든 빵꾸난 걸 메꾸려다 보니… 괴로워졌다..</a:t>
            </a:r>
            <a:endParaRPr sz="9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15000"/>
              </a:lnSpc>
              <a:spcBef>
                <a:spcPts val="0"/>
              </a:spcBef>
              <a:spcAft>
                <a:spcPts val="0"/>
              </a:spcAft>
              <a:buNone/>
            </a:pPr>
            <a:r>
              <a:rPr lang="ko" sz="900">
                <a:solidFill>
                  <a:schemeClr val="dk1"/>
                </a:solidFill>
                <a:latin typeface="Arimo"/>
                <a:ea typeface="Arimo"/>
                <a:cs typeface="Arimo"/>
                <a:sym typeface="Arimo"/>
              </a:rPr>
              <a:t>생각보다 할 거 너무 많고 제대로 못 쉬고 스트레이트로 앉아서 코딩하니 고통..</a:t>
            </a:r>
            <a:endParaRPr sz="9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15000"/>
              </a:lnSpc>
              <a:spcBef>
                <a:spcPts val="0"/>
              </a:spcBef>
              <a:spcAft>
                <a:spcPts val="0"/>
              </a:spcAft>
              <a:buNone/>
            </a:pPr>
            <a:r>
              <a:rPr lang="ko" sz="900">
                <a:solidFill>
                  <a:schemeClr val="dk1"/>
                </a:solidFill>
                <a:latin typeface="Arimo"/>
                <a:ea typeface="Arimo"/>
                <a:cs typeface="Arimo"/>
                <a:sym typeface="Arimo"/>
              </a:rPr>
              <a:t>하지만 많이 배웠습니다!</a:t>
            </a:r>
            <a:endParaRPr sz="900">
              <a:solidFill>
                <a:schemeClr val="dk1"/>
              </a:solidFill>
              <a:latin typeface="Arimo"/>
              <a:ea typeface="Arimo"/>
              <a:cs typeface="Arimo"/>
              <a:sym typeface="Arim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nvSpPr>
        <p:spPr>
          <a:xfrm>
            <a:off x="193025" y="139950"/>
            <a:ext cx="43422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RnR</a:t>
            </a:r>
            <a:endParaRPr sz="1150">
              <a:solidFill>
                <a:srgbClr val="00E885"/>
              </a:solidFill>
              <a:latin typeface="NanumGothic ExtraBold"/>
              <a:ea typeface="NanumGothic ExtraBold"/>
              <a:cs typeface="NanumGothic ExtraBold"/>
              <a:sym typeface="NanumGothic ExtraBold"/>
            </a:endParaRPr>
          </a:p>
        </p:txBody>
      </p:sp>
      <p:sp>
        <p:nvSpPr>
          <p:cNvPr id="418" name="Google Shape;418;p40"/>
          <p:cNvSpPr txBox="1"/>
          <p:nvPr/>
        </p:nvSpPr>
        <p:spPr>
          <a:xfrm>
            <a:off x="-349675" y="-410850"/>
            <a:ext cx="43422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Role and Responsibility</a:t>
            </a:r>
            <a:endParaRPr sz="1150">
              <a:solidFill>
                <a:srgbClr val="00E885"/>
              </a:solidFill>
              <a:latin typeface="NanumGothic ExtraBold"/>
              <a:ea typeface="NanumGothic ExtraBold"/>
              <a:cs typeface="NanumGothic ExtraBold"/>
              <a:sym typeface="NanumGothic ExtraBold"/>
            </a:endParaRPr>
          </a:p>
        </p:txBody>
      </p:sp>
      <p:sp>
        <p:nvSpPr>
          <p:cNvPr id="419" name="Google Shape;419;p40"/>
          <p:cNvSpPr txBox="1"/>
          <p:nvPr/>
        </p:nvSpPr>
        <p:spPr>
          <a:xfrm>
            <a:off x="848347" y="2153049"/>
            <a:ext cx="536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900">
                <a:solidFill>
                  <a:srgbClr val="00C663"/>
                </a:solidFill>
                <a:latin typeface="NanumGothic ExtraBold"/>
                <a:ea typeface="NanumGothic ExtraBold"/>
                <a:cs typeface="NanumGothic ExtraBold"/>
                <a:sym typeface="NanumGothic ExtraBold"/>
              </a:rPr>
              <a:t>채경민 </a:t>
            </a:r>
            <a:endParaRPr sz="900">
              <a:solidFill>
                <a:srgbClr val="00C663"/>
              </a:solidFill>
              <a:latin typeface="NanumGothic ExtraBold"/>
              <a:ea typeface="NanumGothic ExtraBold"/>
              <a:cs typeface="NanumGothic ExtraBold"/>
              <a:sym typeface="NanumGothic ExtraBold"/>
            </a:endParaRPr>
          </a:p>
        </p:txBody>
      </p:sp>
      <p:sp>
        <p:nvSpPr>
          <p:cNvPr id="420" name="Google Shape;420;p40"/>
          <p:cNvSpPr txBox="1"/>
          <p:nvPr/>
        </p:nvSpPr>
        <p:spPr>
          <a:xfrm>
            <a:off x="3154738" y="2153039"/>
            <a:ext cx="536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900">
                <a:solidFill>
                  <a:srgbClr val="00C663"/>
                </a:solidFill>
                <a:latin typeface="NanumGothic ExtraBold"/>
                <a:ea typeface="NanumGothic ExtraBold"/>
                <a:cs typeface="NanumGothic ExtraBold"/>
                <a:sym typeface="NanumGothic ExtraBold"/>
              </a:rPr>
              <a:t>강호정</a:t>
            </a:r>
            <a:endParaRPr sz="900">
              <a:solidFill>
                <a:srgbClr val="00C663"/>
              </a:solidFill>
              <a:latin typeface="NanumGothic ExtraBold"/>
              <a:ea typeface="NanumGothic ExtraBold"/>
              <a:cs typeface="NanumGothic ExtraBold"/>
              <a:sym typeface="NanumGothic ExtraBold"/>
            </a:endParaRPr>
          </a:p>
        </p:txBody>
      </p:sp>
      <p:sp>
        <p:nvSpPr>
          <p:cNvPr id="421" name="Google Shape;421;p40"/>
          <p:cNvSpPr txBox="1"/>
          <p:nvPr/>
        </p:nvSpPr>
        <p:spPr>
          <a:xfrm>
            <a:off x="7554528" y="2153039"/>
            <a:ext cx="536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900">
                <a:solidFill>
                  <a:srgbClr val="00C663"/>
                </a:solidFill>
                <a:latin typeface="NanumGothic ExtraBold"/>
                <a:ea typeface="NanumGothic ExtraBold"/>
                <a:cs typeface="NanumGothic ExtraBold"/>
                <a:sym typeface="NanumGothic ExtraBold"/>
              </a:rPr>
              <a:t>유영은</a:t>
            </a:r>
            <a:endParaRPr sz="900">
              <a:solidFill>
                <a:srgbClr val="00C663"/>
              </a:solidFill>
              <a:latin typeface="NanumGothic ExtraBold"/>
              <a:ea typeface="NanumGothic ExtraBold"/>
              <a:cs typeface="NanumGothic ExtraBold"/>
              <a:sym typeface="NanumGothic ExtraBold"/>
            </a:endParaRPr>
          </a:p>
        </p:txBody>
      </p:sp>
      <p:sp>
        <p:nvSpPr>
          <p:cNvPr id="422" name="Google Shape;422;p40"/>
          <p:cNvSpPr txBox="1"/>
          <p:nvPr/>
        </p:nvSpPr>
        <p:spPr>
          <a:xfrm>
            <a:off x="5294356" y="2153049"/>
            <a:ext cx="5367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900">
                <a:solidFill>
                  <a:srgbClr val="00C663"/>
                </a:solidFill>
                <a:latin typeface="NanumGothic ExtraBold"/>
                <a:ea typeface="NanumGothic ExtraBold"/>
                <a:cs typeface="NanumGothic ExtraBold"/>
                <a:sym typeface="NanumGothic ExtraBold"/>
              </a:rPr>
              <a:t>노재승</a:t>
            </a:r>
            <a:endParaRPr sz="900">
              <a:solidFill>
                <a:srgbClr val="00C663"/>
              </a:solidFill>
              <a:latin typeface="NanumGothic ExtraBold"/>
              <a:ea typeface="NanumGothic ExtraBold"/>
              <a:cs typeface="NanumGothic ExtraBold"/>
              <a:sym typeface="NanumGothic ExtraBold"/>
            </a:endParaRPr>
          </a:p>
        </p:txBody>
      </p:sp>
      <p:pic>
        <p:nvPicPr>
          <p:cNvPr id="423" name="Google Shape;423;p40"/>
          <p:cNvPicPr preferRelativeResize="0"/>
          <p:nvPr/>
        </p:nvPicPr>
        <p:blipFill>
          <a:blip r:embed="rId3">
            <a:alphaModFix/>
          </a:blip>
          <a:stretch>
            <a:fillRect/>
          </a:stretch>
        </p:blipFill>
        <p:spPr>
          <a:xfrm>
            <a:off x="7248632" y="848329"/>
            <a:ext cx="1148482" cy="1148504"/>
          </a:xfrm>
          <a:prstGeom prst="rect">
            <a:avLst/>
          </a:prstGeom>
          <a:noFill/>
          <a:ln>
            <a:noFill/>
          </a:ln>
        </p:spPr>
      </p:pic>
      <p:pic>
        <p:nvPicPr>
          <p:cNvPr id="424" name="Google Shape;424;p40"/>
          <p:cNvPicPr preferRelativeResize="0"/>
          <p:nvPr/>
        </p:nvPicPr>
        <p:blipFill>
          <a:blip r:embed="rId4">
            <a:alphaModFix/>
          </a:blip>
          <a:stretch>
            <a:fillRect/>
          </a:stretch>
        </p:blipFill>
        <p:spPr>
          <a:xfrm>
            <a:off x="499751" y="811358"/>
            <a:ext cx="1352470" cy="1352469"/>
          </a:xfrm>
          <a:prstGeom prst="rect">
            <a:avLst/>
          </a:prstGeom>
          <a:noFill/>
          <a:ln>
            <a:noFill/>
          </a:ln>
        </p:spPr>
      </p:pic>
      <p:pic>
        <p:nvPicPr>
          <p:cNvPr id="425" name="Google Shape;425;p40"/>
          <p:cNvPicPr preferRelativeResize="0"/>
          <p:nvPr/>
        </p:nvPicPr>
        <p:blipFill>
          <a:blip r:embed="rId5">
            <a:alphaModFix/>
          </a:blip>
          <a:stretch>
            <a:fillRect/>
          </a:stretch>
        </p:blipFill>
        <p:spPr>
          <a:xfrm>
            <a:off x="2642185" y="479590"/>
            <a:ext cx="1631428" cy="1631427"/>
          </a:xfrm>
          <a:prstGeom prst="rect">
            <a:avLst/>
          </a:prstGeom>
          <a:noFill/>
          <a:ln>
            <a:noFill/>
          </a:ln>
        </p:spPr>
      </p:pic>
      <p:pic>
        <p:nvPicPr>
          <p:cNvPr id="426" name="Google Shape;426;p40"/>
          <p:cNvPicPr preferRelativeResize="0"/>
          <p:nvPr/>
        </p:nvPicPr>
        <p:blipFill>
          <a:blip r:embed="rId6">
            <a:alphaModFix/>
          </a:blip>
          <a:stretch>
            <a:fillRect/>
          </a:stretch>
        </p:blipFill>
        <p:spPr>
          <a:xfrm>
            <a:off x="4811641" y="593825"/>
            <a:ext cx="1403001" cy="1403000"/>
          </a:xfrm>
          <a:prstGeom prst="rect">
            <a:avLst/>
          </a:prstGeom>
          <a:noFill/>
          <a:ln>
            <a:noFill/>
          </a:ln>
        </p:spPr>
      </p:pic>
      <p:sp>
        <p:nvSpPr>
          <p:cNvPr id="427" name="Google Shape;427;p40"/>
          <p:cNvSpPr txBox="1"/>
          <p:nvPr/>
        </p:nvSpPr>
        <p:spPr>
          <a:xfrm>
            <a:off x="559675" y="2663675"/>
            <a:ext cx="1292700" cy="177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시각화 전체 기획</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생활인구 데이터 시각화</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최종 입지 선정 분석 및 선정 지역 자료 조사</a:t>
            </a:r>
            <a:endParaRPr sz="900">
              <a:solidFill>
                <a:schemeClr val="dk1"/>
              </a:solidFill>
              <a:latin typeface="Arimo"/>
              <a:ea typeface="Arimo"/>
              <a:cs typeface="Arimo"/>
              <a:sym typeface="Arimo"/>
            </a:endParaRPr>
          </a:p>
        </p:txBody>
      </p:sp>
      <p:sp>
        <p:nvSpPr>
          <p:cNvPr id="428" name="Google Shape;428;p40"/>
          <p:cNvSpPr txBox="1"/>
          <p:nvPr/>
        </p:nvSpPr>
        <p:spPr>
          <a:xfrm>
            <a:off x="2701925" y="2663675"/>
            <a:ext cx="1833300" cy="13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서울시 상권 데이터 분석 , 시각화</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교통 데이터 분석 및 시각화</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학교 데이터 분석 및 시각화</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p:txBody>
      </p:sp>
      <p:sp>
        <p:nvSpPr>
          <p:cNvPr id="429" name="Google Shape;429;p40"/>
          <p:cNvSpPr txBox="1"/>
          <p:nvPr/>
        </p:nvSpPr>
        <p:spPr>
          <a:xfrm>
            <a:off x="5070025" y="2663675"/>
            <a:ext cx="1292700" cy="19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상권별 </a:t>
            </a:r>
            <a:r>
              <a:rPr lang="ko" sz="900">
                <a:solidFill>
                  <a:schemeClr val="dk1"/>
                </a:solidFill>
                <a:latin typeface="Arimo"/>
                <a:ea typeface="Arimo"/>
                <a:cs typeface="Arimo"/>
                <a:sym typeface="Arimo"/>
              </a:rPr>
              <a:t>매출액,임대료 데이터 전처리</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매출액,임대료,공원 시각화</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외식업종선정</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최적행정구 선정</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코드통합본 제작</a:t>
            </a:r>
            <a:endParaRPr sz="900">
              <a:solidFill>
                <a:schemeClr val="dk1"/>
              </a:solidFill>
              <a:latin typeface="Arimo"/>
              <a:ea typeface="Arimo"/>
              <a:cs typeface="Arimo"/>
              <a:sym typeface="Arimo"/>
            </a:endParaRPr>
          </a:p>
        </p:txBody>
      </p:sp>
      <p:sp>
        <p:nvSpPr>
          <p:cNvPr id="430" name="Google Shape;430;p40"/>
          <p:cNvSpPr txBox="1"/>
          <p:nvPr/>
        </p:nvSpPr>
        <p:spPr>
          <a:xfrm>
            <a:off x="7252725" y="2663675"/>
            <a:ext cx="1292700" cy="177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워크스페이스 세팅</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경쟁업체, 공원, 학교 데이터 전처리,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경쟁업체 시각화</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t/>
            </a:r>
            <a:endParaRPr sz="900">
              <a:solidFill>
                <a:schemeClr val="dk1"/>
              </a:solidFill>
              <a:latin typeface="Arimo"/>
              <a:ea typeface="Arimo"/>
              <a:cs typeface="Arimo"/>
              <a:sym typeface="Arimo"/>
            </a:endParaRPr>
          </a:p>
          <a:p>
            <a:pPr indent="0" lvl="0" marL="0" rtl="0" algn="l">
              <a:lnSpc>
                <a:spcPct val="150000"/>
              </a:lnSpc>
              <a:spcBef>
                <a:spcPts val="0"/>
              </a:spcBef>
              <a:spcAft>
                <a:spcPts val="0"/>
              </a:spcAft>
              <a:buNone/>
            </a:pPr>
            <a:r>
              <a:rPr lang="ko" sz="900">
                <a:solidFill>
                  <a:schemeClr val="dk1"/>
                </a:solidFill>
                <a:latin typeface="Arimo"/>
                <a:ea typeface="Arimo"/>
                <a:cs typeface="Arimo"/>
                <a:sym typeface="Arimo"/>
              </a:rPr>
              <a:t>PPT 제작</a:t>
            </a:r>
            <a:endParaRPr sz="900">
              <a:solidFill>
                <a:schemeClr val="dk1"/>
              </a:solidFill>
              <a:latin typeface="Arimo"/>
              <a:ea typeface="Arimo"/>
              <a:cs typeface="Arimo"/>
              <a:sym typeface="Arim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1"/>
          <p:cNvSpPr txBox="1"/>
          <p:nvPr/>
        </p:nvSpPr>
        <p:spPr>
          <a:xfrm>
            <a:off x="193025" y="139950"/>
            <a:ext cx="21192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참고자료</a:t>
            </a:r>
            <a:endParaRPr sz="1150">
              <a:solidFill>
                <a:srgbClr val="00E885"/>
              </a:solidFill>
              <a:latin typeface="NanumGothic ExtraBold"/>
              <a:ea typeface="NanumGothic ExtraBold"/>
              <a:cs typeface="NanumGothic ExtraBold"/>
              <a:sym typeface="NanumGothic ExtraBold"/>
            </a:endParaRPr>
          </a:p>
        </p:txBody>
      </p:sp>
      <p:sp>
        <p:nvSpPr>
          <p:cNvPr id="436" name="Google Shape;436;p41"/>
          <p:cNvSpPr txBox="1"/>
          <p:nvPr/>
        </p:nvSpPr>
        <p:spPr>
          <a:xfrm>
            <a:off x="516300" y="618175"/>
            <a:ext cx="83730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000">
                <a:solidFill>
                  <a:srgbClr val="434343"/>
                </a:solidFill>
              </a:rPr>
              <a:t> 배경 기사 링크 </a:t>
            </a:r>
            <a:endParaRPr b="1" sz="1000">
              <a:solidFill>
                <a:srgbClr val="434343"/>
              </a:solidFill>
            </a:endParaRPr>
          </a:p>
          <a:p>
            <a:pPr indent="-292100" lvl="0" marL="457200" rtl="0" algn="l">
              <a:lnSpc>
                <a:spcPct val="115000"/>
              </a:lnSpc>
              <a:spcBef>
                <a:spcPts val="0"/>
              </a:spcBef>
              <a:spcAft>
                <a:spcPts val="0"/>
              </a:spcAft>
              <a:buSzPts val="1000"/>
              <a:buChar char="-"/>
            </a:pPr>
            <a:r>
              <a:rPr lang="ko" sz="1000"/>
              <a:t>https://www.kidd.co.kr/news/229376</a:t>
            </a:r>
            <a:endParaRPr sz="1000"/>
          </a:p>
          <a:p>
            <a:pPr indent="-292100" lvl="0" marL="457200" rtl="0" algn="l">
              <a:lnSpc>
                <a:spcPct val="115000"/>
              </a:lnSpc>
              <a:spcBef>
                <a:spcPts val="0"/>
              </a:spcBef>
              <a:spcAft>
                <a:spcPts val="0"/>
              </a:spcAft>
              <a:buSzPts val="1000"/>
              <a:buChar char="-"/>
            </a:pPr>
            <a:r>
              <a:rPr lang="ko" sz="1000"/>
              <a:t>https://www.joongang.co.kr/article/25041018#home</a:t>
            </a:r>
            <a:endParaRPr sz="1000"/>
          </a:p>
          <a:p>
            <a:pPr indent="0" lvl="0" marL="0" rtl="0" algn="l">
              <a:lnSpc>
                <a:spcPct val="115000"/>
              </a:lnSpc>
              <a:spcBef>
                <a:spcPts val="0"/>
              </a:spcBef>
              <a:spcAft>
                <a:spcPts val="0"/>
              </a:spcAft>
              <a:buNone/>
            </a:pPr>
            <a:r>
              <a:t/>
            </a:r>
            <a:endParaRPr sz="1000"/>
          </a:p>
        </p:txBody>
      </p:sp>
      <p:sp>
        <p:nvSpPr>
          <p:cNvPr id="437" name="Google Shape;437;p41"/>
          <p:cNvSpPr txBox="1"/>
          <p:nvPr/>
        </p:nvSpPr>
        <p:spPr>
          <a:xfrm>
            <a:off x="627300" y="3974350"/>
            <a:ext cx="83730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000">
                <a:solidFill>
                  <a:srgbClr val="434343"/>
                </a:solidFill>
              </a:rPr>
              <a:t>이미지 출처</a:t>
            </a:r>
            <a:endParaRPr b="1" sz="1000">
              <a:solidFill>
                <a:srgbClr val="434343"/>
              </a:solidFill>
            </a:endParaRPr>
          </a:p>
          <a:p>
            <a:pPr indent="-292100" lvl="0" marL="457200" rtl="0" algn="l">
              <a:lnSpc>
                <a:spcPct val="115000"/>
              </a:lnSpc>
              <a:spcBef>
                <a:spcPts val="0"/>
              </a:spcBef>
              <a:spcAft>
                <a:spcPts val="0"/>
              </a:spcAft>
              <a:buSzPts val="1000"/>
              <a:buChar char="-"/>
            </a:pPr>
            <a:r>
              <a:rPr lang="ko" sz="1000"/>
              <a:t>JTBC 뉴스룸</a:t>
            </a:r>
            <a:endParaRPr sz="1000"/>
          </a:p>
          <a:p>
            <a:pPr indent="-292100" lvl="0" marL="457200" rtl="0" algn="l">
              <a:lnSpc>
                <a:spcPct val="115000"/>
              </a:lnSpc>
              <a:spcBef>
                <a:spcPts val="0"/>
              </a:spcBef>
              <a:spcAft>
                <a:spcPts val="0"/>
              </a:spcAft>
              <a:buSzPts val="1000"/>
              <a:buChar char="-"/>
            </a:pPr>
            <a:r>
              <a:rPr lang="ko" sz="1000"/>
              <a:t>네이버 </a:t>
            </a:r>
            <a:r>
              <a:rPr lang="ko" sz="1000"/>
              <a:t>로드맵 서비스 캡쳐</a:t>
            </a:r>
            <a:endParaRPr sz="1000"/>
          </a:p>
        </p:txBody>
      </p:sp>
      <p:sp>
        <p:nvSpPr>
          <p:cNvPr id="438" name="Google Shape;438;p41"/>
          <p:cNvSpPr txBox="1"/>
          <p:nvPr/>
        </p:nvSpPr>
        <p:spPr>
          <a:xfrm>
            <a:off x="516300" y="1702050"/>
            <a:ext cx="8373000" cy="19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000">
                <a:solidFill>
                  <a:srgbClr val="434343"/>
                </a:solidFill>
              </a:rPr>
              <a:t>데이터셋</a:t>
            </a:r>
            <a:endParaRPr b="1" sz="1000">
              <a:solidFill>
                <a:srgbClr val="434343"/>
              </a:solidFill>
            </a:endParaRPr>
          </a:p>
          <a:p>
            <a:pPr indent="-292100" lvl="0" marL="457200" rtl="0" algn="l">
              <a:lnSpc>
                <a:spcPct val="115000"/>
              </a:lnSpc>
              <a:spcBef>
                <a:spcPts val="0"/>
              </a:spcBef>
              <a:spcAft>
                <a:spcPts val="0"/>
              </a:spcAft>
              <a:buSzPts val="1000"/>
              <a:buChar char="-"/>
            </a:pPr>
            <a:r>
              <a:rPr lang="ko" sz="1000" u="sng">
                <a:solidFill>
                  <a:schemeClr val="hlink"/>
                </a:solidFill>
                <a:hlinkClick r:id="rId3"/>
              </a:rPr>
              <a:t>https://www.openub.com</a:t>
            </a:r>
            <a:endParaRPr sz="1000"/>
          </a:p>
          <a:p>
            <a:pPr indent="-292100" lvl="0" marL="457200" rtl="0" algn="l">
              <a:lnSpc>
                <a:spcPct val="115000"/>
              </a:lnSpc>
              <a:spcBef>
                <a:spcPts val="0"/>
              </a:spcBef>
              <a:spcAft>
                <a:spcPts val="0"/>
              </a:spcAft>
              <a:buSzPts val="1000"/>
              <a:buChar char="-"/>
            </a:pPr>
            <a:r>
              <a:rPr lang="ko" sz="1000" u="sng">
                <a:solidFill>
                  <a:schemeClr val="hlink"/>
                </a:solidFill>
                <a:hlinkClick r:id="rId4"/>
              </a:rPr>
              <a:t>https://www.data.go.kr/data/15071760/fileData.do</a:t>
            </a:r>
            <a:endParaRPr sz="1000"/>
          </a:p>
          <a:p>
            <a:pPr indent="-292100" lvl="0" marL="457200" rtl="0" algn="l">
              <a:lnSpc>
                <a:spcPct val="115000"/>
              </a:lnSpc>
              <a:spcBef>
                <a:spcPts val="0"/>
              </a:spcBef>
              <a:spcAft>
                <a:spcPts val="0"/>
              </a:spcAft>
              <a:buSzPts val="1000"/>
              <a:buChar char="-"/>
            </a:pPr>
            <a:r>
              <a:rPr lang="ko" sz="1000" u="sng">
                <a:solidFill>
                  <a:schemeClr val="hlink"/>
                </a:solidFill>
                <a:hlinkClick r:id="rId5"/>
              </a:rPr>
              <a:t>https://dsz.kdata.or.kr/svc/page/application/data_analysis_tab.do</a:t>
            </a:r>
            <a:endParaRPr sz="1000"/>
          </a:p>
          <a:p>
            <a:pPr indent="-292100" lvl="0" marL="457200" rtl="0" algn="l">
              <a:lnSpc>
                <a:spcPct val="115000"/>
              </a:lnSpc>
              <a:spcBef>
                <a:spcPts val="0"/>
              </a:spcBef>
              <a:spcAft>
                <a:spcPts val="0"/>
              </a:spcAft>
              <a:buSzPts val="1000"/>
              <a:buChar char="-"/>
            </a:pPr>
            <a:r>
              <a:rPr lang="ko" sz="1000" u="sng">
                <a:solidFill>
                  <a:schemeClr val="hlink"/>
                </a:solidFill>
                <a:hlinkClick r:id="rId6"/>
              </a:rPr>
              <a:t>https://www.data.go.kr/data/15012890/standard.do</a:t>
            </a:r>
            <a:endParaRPr sz="1000"/>
          </a:p>
          <a:p>
            <a:pPr indent="-292100" lvl="0" marL="457200" rtl="0" algn="l">
              <a:lnSpc>
                <a:spcPct val="115000"/>
              </a:lnSpc>
              <a:spcBef>
                <a:spcPts val="0"/>
              </a:spcBef>
              <a:spcAft>
                <a:spcPts val="0"/>
              </a:spcAft>
              <a:buSzPts val="1000"/>
              <a:buChar char="-"/>
            </a:pPr>
            <a:r>
              <a:rPr lang="ko" sz="1000" u="sng">
                <a:solidFill>
                  <a:schemeClr val="hlink"/>
                </a:solidFill>
                <a:hlinkClick r:id="rId7"/>
              </a:rPr>
              <a:t>https://www.data.go.kr/data/15021148/standard.do?recommendDataYn=Y</a:t>
            </a:r>
            <a:endParaRPr sz="1000"/>
          </a:p>
          <a:p>
            <a:pPr indent="-292100" lvl="0" marL="457200" rtl="0" algn="l">
              <a:lnSpc>
                <a:spcPct val="115000"/>
              </a:lnSpc>
              <a:spcBef>
                <a:spcPts val="0"/>
              </a:spcBef>
              <a:spcAft>
                <a:spcPts val="0"/>
              </a:spcAft>
              <a:buSzPts val="1000"/>
              <a:buChar char="-"/>
            </a:pPr>
            <a:r>
              <a:rPr lang="ko" sz="1000" u="sng">
                <a:solidFill>
                  <a:schemeClr val="hlink"/>
                </a:solidFill>
                <a:hlinkClick r:id="rId8"/>
              </a:rPr>
              <a:t>https://www.data.go.kr/data/15100330/fileData.do?recommendDataYn=Y</a:t>
            </a:r>
            <a:endParaRPr sz="1000"/>
          </a:p>
          <a:p>
            <a:pPr indent="-292100" lvl="0" marL="457200" rtl="0" algn="l">
              <a:lnSpc>
                <a:spcPct val="115000"/>
              </a:lnSpc>
              <a:spcBef>
                <a:spcPts val="0"/>
              </a:spcBef>
              <a:spcAft>
                <a:spcPts val="0"/>
              </a:spcAft>
              <a:buSzPts val="1000"/>
              <a:buChar char="-"/>
            </a:pPr>
            <a:r>
              <a:rPr lang="ko" sz="1000" u="sng">
                <a:solidFill>
                  <a:schemeClr val="hlink"/>
                </a:solidFill>
                <a:hlinkClick r:id="rId9"/>
              </a:rPr>
              <a:t>https://kosis.kr/statHtml/statHtml.do?orgId=408&amp;tblId=DT_40801_N2203_01</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ko" sz="1000" u="sng">
                <a:solidFill>
                  <a:schemeClr val="hlink"/>
                </a:solidFill>
                <a:hlinkClick r:id="rId10"/>
              </a:rPr>
              <a:t>https://kosis.kr/statHtml/statHtml.do?orgId=408&amp;tblId=DT_40801_N4203_01</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ko" sz="1000" u="sng">
                <a:solidFill>
                  <a:schemeClr val="hlink"/>
                </a:solidFill>
                <a:hlinkClick r:id="rId11"/>
              </a:rPr>
              <a:t>https://sftc.seoul.go.kr/common/file/NR_download.do?id=9e1e8e36-98c2-41e7-a9a6-5e465eaa237d</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p:nvPr/>
        </p:nvSpPr>
        <p:spPr>
          <a:xfrm>
            <a:off x="-5000" y="2380650"/>
            <a:ext cx="9144000" cy="828300"/>
          </a:xfrm>
          <a:prstGeom prst="rect">
            <a:avLst/>
          </a:prstGeom>
          <a:solidFill>
            <a:srgbClr val="D3F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nvSpPr>
        <p:spPr>
          <a:xfrm>
            <a:off x="277325" y="267175"/>
            <a:ext cx="43422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2100">
                <a:solidFill>
                  <a:srgbClr val="00E885"/>
                </a:solidFill>
                <a:latin typeface="NanumGothic ExtraBold"/>
                <a:ea typeface="NanumGothic ExtraBold"/>
                <a:cs typeface="NanumGothic ExtraBold"/>
                <a:sym typeface="NanumGothic ExtraBold"/>
              </a:rPr>
              <a:t>빅브레인 개업추천연구소 조직도</a:t>
            </a:r>
            <a:endParaRPr sz="2400">
              <a:solidFill>
                <a:srgbClr val="00E885"/>
              </a:solidFill>
              <a:latin typeface="NanumGothic ExtraBold"/>
              <a:ea typeface="NanumGothic ExtraBold"/>
              <a:cs typeface="NanumGothic ExtraBold"/>
              <a:sym typeface="NanumGothic ExtraBold"/>
            </a:endParaRPr>
          </a:p>
        </p:txBody>
      </p:sp>
      <p:sp>
        <p:nvSpPr>
          <p:cNvPr id="71" name="Google Shape;71;p15"/>
          <p:cNvSpPr txBox="1"/>
          <p:nvPr/>
        </p:nvSpPr>
        <p:spPr>
          <a:xfrm>
            <a:off x="1021490" y="3592086"/>
            <a:ext cx="6660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900">
                <a:solidFill>
                  <a:srgbClr val="434343"/>
                </a:solidFill>
                <a:latin typeface="Nanum Gothic"/>
                <a:ea typeface="Nanum Gothic"/>
                <a:cs typeface="Nanum Gothic"/>
                <a:sym typeface="Nanum Gothic"/>
              </a:rPr>
              <a:t>소장</a:t>
            </a:r>
            <a:endParaRPr b="1" sz="900">
              <a:solidFill>
                <a:srgbClr val="434343"/>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900">
                <a:solidFill>
                  <a:srgbClr val="434343"/>
                </a:solidFill>
                <a:latin typeface="Nanum Gothic"/>
                <a:ea typeface="Nanum Gothic"/>
                <a:cs typeface="Nanum Gothic"/>
                <a:sym typeface="Nanum Gothic"/>
              </a:rPr>
              <a:t>채경민 </a:t>
            </a:r>
            <a:endParaRPr b="1" sz="900">
              <a:solidFill>
                <a:srgbClr val="434343"/>
              </a:solidFill>
              <a:latin typeface="Nanum Gothic"/>
              <a:ea typeface="Nanum Gothic"/>
              <a:cs typeface="Nanum Gothic"/>
              <a:sym typeface="Nanum Gothic"/>
            </a:endParaRPr>
          </a:p>
        </p:txBody>
      </p:sp>
      <p:sp>
        <p:nvSpPr>
          <p:cNvPr id="72" name="Google Shape;72;p15"/>
          <p:cNvSpPr txBox="1"/>
          <p:nvPr/>
        </p:nvSpPr>
        <p:spPr>
          <a:xfrm>
            <a:off x="3351104" y="3592136"/>
            <a:ext cx="6660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900">
                <a:solidFill>
                  <a:srgbClr val="434343"/>
                </a:solidFill>
                <a:latin typeface="Nanum Gothic"/>
                <a:ea typeface="Nanum Gothic"/>
                <a:cs typeface="Nanum Gothic"/>
                <a:sym typeface="Nanum Gothic"/>
              </a:rPr>
              <a:t>연구원</a:t>
            </a:r>
            <a:endParaRPr b="1" sz="900">
              <a:solidFill>
                <a:srgbClr val="434343"/>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900">
                <a:solidFill>
                  <a:srgbClr val="434343"/>
                </a:solidFill>
                <a:latin typeface="Nanum Gothic"/>
                <a:ea typeface="Nanum Gothic"/>
                <a:cs typeface="Nanum Gothic"/>
                <a:sym typeface="Nanum Gothic"/>
              </a:rPr>
              <a:t>강호정</a:t>
            </a:r>
            <a:endParaRPr b="1" sz="900">
              <a:solidFill>
                <a:srgbClr val="434343"/>
              </a:solidFill>
              <a:latin typeface="Nanum Gothic"/>
              <a:ea typeface="Nanum Gothic"/>
              <a:cs typeface="Nanum Gothic"/>
              <a:sym typeface="Nanum Gothic"/>
            </a:endParaRPr>
          </a:p>
        </p:txBody>
      </p:sp>
      <p:sp>
        <p:nvSpPr>
          <p:cNvPr id="73" name="Google Shape;73;p15"/>
          <p:cNvSpPr txBox="1"/>
          <p:nvPr/>
        </p:nvSpPr>
        <p:spPr>
          <a:xfrm>
            <a:off x="7665571" y="3592136"/>
            <a:ext cx="6660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900">
                <a:solidFill>
                  <a:srgbClr val="434343"/>
                </a:solidFill>
                <a:latin typeface="Nanum Gothic"/>
                <a:ea typeface="Nanum Gothic"/>
                <a:cs typeface="Nanum Gothic"/>
                <a:sym typeface="Nanum Gothic"/>
              </a:rPr>
              <a:t>실장</a:t>
            </a:r>
            <a:endParaRPr b="1" sz="900">
              <a:solidFill>
                <a:srgbClr val="434343"/>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900">
                <a:solidFill>
                  <a:srgbClr val="434343"/>
                </a:solidFill>
                <a:latin typeface="Nanum Gothic"/>
                <a:ea typeface="Nanum Gothic"/>
                <a:cs typeface="Nanum Gothic"/>
                <a:sym typeface="Nanum Gothic"/>
              </a:rPr>
              <a:t>유영은</a:t>
            </a:r>
            <a:endParaRPr b="1" sz="900">
              <a:solidFill>
                <a:srgbClr val="434343"/>
              </a:solidFill>
              <a:latin typeface="Nanum Gothic"/>
              <a:ea typeface="Nanum Gothic"/>
              <a:cs typeface="Nanum Gothic"/>
              <a:sym typeface="Nanum Gothic"/>
            </a:endParaRPr>
          </a:p>
        </p:txBody>
      </p:sp>
      <p:sp>
        <p:nvSpPr>
          <p:cNvPr id="74" name="Google Shape;74;p15"/>
          <p:cNvSpPr txBox="1"/>
          <p:nvPr/>
        </p:nvSpPr>
        <p:spPr>
          <a:xfrm>
            <a:off x="5488106" y="3592086"/>
            <a:ext cx="6660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900">
                <a:solidFill>
                  <a:srgbClr val="434343"/>
                </a:solidFill>
                <a:latin typeface="Nanum Gothic"/>
                <a:ea typeface="Nanum Gothic"/>
                <a:cs typeface="Nanum Gothic"/>
                <a:sym typeface="Nanum Gothic"/>
              </a:rPr>
              <a:t>연구원</a:t>
            </a:r>
            <a:endParaRPr b="1" sz="900">
              <a:solidFill>
                <a:srgbClr val="434343"/>
              </a:solidFill>
              <a:latin typeface="Nanum Gothic"/>
              <a:ea typeface="Nanum Gothic"/>
              <a:cs typeface="Nanum Gothic"/>
              <a:sym typeface="Nanum Gothic"/>
            </a:endParaRPr>
          </a:p>
          <a:p>
            <a:pPr indent="0" lvl="0" marL="0" rtl="0" algn="ctr">
              <a:lnSpc>
                <a:spcPct val="115000"/>
              </a:lnSpc>
              <a:spcBef>
                <a:spcPts val="0"/>
              </a:spcBef>
              <a:spcAft>
                <a:spcPts val="0"/>
              </a:spcAft>
              <a:buNone/>
            </a:pPr>
            <a:r>
              <a:rPr b="1" lang="ko" sz="900">
                <a:solidFill>
                  <a:srgbClr val="434343"/>
                </a:solidFill>
                <a:latin typeface="Nanum Gothic"/>
                <a:ea typeface="Nanum Gothic"/>
                <a:cs typeface="Nanum Gothic"/>
                <a:sym typeface="Nanum Gothic"/>
              </a:rPr>
              <a:t>노재승</a:t>
            </a:r>
            <a:endParaRPr b="1" sz="900">
              <a:solidFill>
                <a:srgbClr val="434343"/>
              </a:solidFill>
              <a:latin typeface="Nanum Gothic"/>
              <a:ea typeface="Nanum Gothic"/>
              <a:cs typeface="Nanum Gothic"/>
              <a:sym typeface="Nanum Gothic"/>
            </a:endParaRPr>
          </a:p>
        </p:txBody>
      </p:sp>
      <p:pic>
        <p:nvPicPr>
          <p:cNvPr id="75" name="Google Shape;75;p15"/>
          <p:cNvPicPr preferRelativeResize="0"/>
          <p:nvPr/>
        </p:nvPicPr>
        <p:blipFill>
          <a:blip r:embed="rId3">
            <a:alphaModFix/>
          </a:blip>
          <a:stretch>
            <a:fillRect/>
          </a:stretch>
        </p:blipFill>
        <p:spPr>
          <a:xfrm>
            <a:off x="7253461" y="1899558"/>
            <a:ext cx="1425353" cy="1425382"/>
          </a:xfrm>
          <a:prstGeom prst="rect">
            <a:avLst/>
          </a:prstGeom>
          <a:noFill/>
          <a:ln>
            <a:noFill/>
          </a:ln>
        </p:spPr>
      </p:pic>
      <p:pic>
        <p:nvPicPr>
          <p:cNvPr id="76" name="Google Shape;76;p15"/>
          <p:cNvPicPr preferRelativeResize="0"/>
          <p:nvPr/>
        </p:nvPicPr>
        <p:blipFill>
          <a:blip r:embed="rId4">
            <a:alphaModFix/>
          </a:blip>
          <a:stretch>
            <a:fillRect/>
          </a:stretch>
        </p:blipFill>
        <p:spPr>
          <a:xfrm>
            <a:off x="588856" y="1841682"/>
            <a:ext cx="1678520" cy="1678520"/>
          </a:xfrm>
          <a:prstGeom prst="rect">
            <a:avLst/>
          </a:prstGeom>
          <a:noFill/>
          <a:ln>
            <a:noFill/>
          </a:ln>
        </p:spPr>
      </p:pic>
      <p:pic>
        <p:nvPicPr>
          <p:cNvPr id="77" name="Google Shape;77;p15"/>
          <p:cNvPicPr preferRelativeResize="0"/>
          <p:nvPr/>
        </p:nvPicPr>
        <p:blipFill>
          <a:blip r:embed="rId5">
            <a:alphaModFix/>
          </a:blip>
          <a:stretch>
            <a:fillRect/>
          </a:stretch>
        </p:blipFill>
        <p:spPr>
          <a:xfrm>
            <a:off x="2714987" y="1434012"/>
            <a:ext cx="2024728" cy="2024728"/>
          </a:xfrm>
          <a:prstGeom prst="rect">
            <a:avLst/>
          </a:prstGeom>
          <a:noFill/>
          <a:ln>
            <a:noFill/>
          </a:ln>
        </p:spPr>
      </p:pic>
      <p:pic>
        <p:nvPicPr>
          <p:cNvPr id="78" name="Google Shape;78;p15"/>
          <p:cNvPicPr preferRelativeResize="0"/>
          <p:nvPr/>
        </p:nvPicPr>
        <p:blipFill>
          <a:blip r:embed="rId6">
            <a:alphaModFix/>
          </a:blip>
          <a:stretch>
            <a:fillRect/>
          </a:stretch>
        </p:blipFill>
        <p:spPr>
          <a:xfrm>
            <a:off x="4889019" y="1467813"/>
            <a:ext cx="1741231" cy="174123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nvSpPr>
        <p:spPr>
          <a:xfrm>
            <a:off x="841650" y="2110050"/>
            <a:ext cx="7460700" cy="95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5000">
                <a:solidFill>
                  <a:srgbClr val="D3FFEC"/>
                </a:solidFill>
                <a:latin typeface="NanumGothic ExtraBold"/>
                <a:ea typeface="NanumGothic ExtraBold"/>
                <a:cs typeface="NanumGothic ExtraBold"/>
                <a:sym typeface="NanumGothic ExtraBold"/>
              </a:rPr>
              <a:t>THE END</a:t>
            </a:r>
            <a:endParaRPr sz="5000">
              <a:solidFill>
                <a:srgbClr val="D3FFEC"/>
              </a:solidFill>
              <a:latin typeface="NanumGothic ExtraBold"/>
              <a:ea typeface="NanumGothic ExtraBold"/>
              <a:cs typeface="NanumGothic ExtraBold"/>
              <a:sym typeface="NanumGothic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a:off x="793200" y="4268575"/>
            <a:ext cx="75576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200">
                <a:solidFill>
                  <a:schemeClr val="dk1"/>
                </a:solidFill>
                <a:latin typeface="Arimo"/>
                <a:ea typeface="Arimo"/>
                <a:cs typeface="Arimo"/>
                <a:sym typeface="Arimo"/>
              </a:rPr>
              <a:t>빅브레인 개업추천연구소는</a:t>
            </a:r>
            <a:r>
              <a:rPr lang="ko" sz="1200">
                <a:solidFill>
                  <a:schemeClr val="dk1"/>
                </a:solidFill>
                <a:latin typeface="Arimo"/>
                <a:ea typeface="Arimo"/>
                <a:cs typeface="Arimo"/>
                <a:sym typeface="Arimo"/>
              </a:rPr>
              <a:t> 개업시 입지 선정에 어려움을 겪고 있는 자영업자를 돕기 위해</a:t>
            </a:r>
            <a:endParaRPr sz="1200">
              <a:solidFill>
                <a:schemeClr val="dk1"/>
              </a:solidFill>
              <a:latin typeface="Arimo"/>
              <a:ea typeface="Arimo"/>
              <a:cs typeface="Arimo"/>
              <a:sym typeface="Arimo"/>
            </a:endParaRPr>
          </a:p>
          <a:p>
            <a:pPr indent="0" lvl="0" marL="0" rtl="0" algn="ctr">
              <a:lnSpc>
                <a:spcPct val="115000"/>
              </a:lnSpc>
              <a:spcBef>
                <a:spcPts val="0"/>
              </a:spcBef>
              <a:spcAft>
                <a:spcPts val="0"/>
              </a:spcAft>
              <a:buNone/>
            </a:pPr>
            <a:r>
              <a:rPr lang="ko" sz="1200">
                <a:solidFill>
                  <a:schemeClr val="dk1"/>
                </a:solidFill>
                <a:latin typeface="Arimo"/>
                <a:ea typeface="Arimo"/>
                <a:cs typeface="Arimo"/>
                <a:sym typeface="Arimo"/>
              </a:rPr>
              <a:t>서울시 빅데이터 분석 결과를 기반으로 개업시 유리한 입지를 추천하고자 한다.</a:t>
            </a:r>
            <a:endParaRPr sz="1200"/>
          </a:p>
        </p:txBody>
      </p:sp>
      <p:sp>
        <p:nvSpPr>
          <p:cNvPr id="84" name="Google Shape;84;p16"/>
          <p:cNvSpPr txBox="1"/>
          <p:nvPr/>
        </p:nvSpPr>
        <p:spPr>
          <a:xfrm>
            <a:off x="193025" y="139950"/>
            <a:ext cx="43422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50">
                <a:solidFill>
                  <a:srgbClr val="00E885"/>
                </a:solidFill>
                <a:latin typeface="Nanum Gothic"/>
                <a:ea typeface="Nanum Gothic"/>
                <a:cs typeface="Nanum Gothic"/>
                <a:sym typeface="Nanum Gothic"/>
              </a:rPr>
              <a:t>1. 분석배경</a:t>
            </a:r>
            <a:endParaRPr b="1" sz="1150">
              <a:solidFill>
                <a:srgbClr val="00E885"/>
              </a:solidFill>
              <a:latin typeface="Nanum Gothic"/>
              <a:ea typeface="Nanum Gothic"/>
              <a:cs typeface="Nanum Gothic"/>
              <a:sym typeface="Nanum Gothic"/>
            </a:endParaRPr>
          </a:p>
        </p:txBody>
      </p:sp>
      <p:grpSp>
        <p:nvGrpSpPr>
          <p:cNvPr id="85" name="Google Shape;85;p16"/>
          <p:cNvGrpSpPr/>
          <p:nvPr/>
        </p:nvGrpSpPr>
        <p:grpSpPr>
          <a:xfrm>
            <a:off x="-176266" y="594179"/>
            <a:ext cx="9310966" cy="3385361"/>
            <a:chOff x="-252475" y="639425"/>
            <a:chExt cx="9396474" cy="3416450"/>
          </a:xfrm>
        </p:grpSpPr>
        <p:sp>
          <p:nvSpPr>
            <p:cNvPr id="86" name="Google Shape;86;p16"/>
            <p:cNvSpPr txBox="1"/>
            <p:nvPr/>
          </p:nvSpPr>
          <p:spPr>
            <a:xfrm>
              <a:off x="101650" y="3150013"/>
              <a:ext cx="1650900" cy="29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700">
                  <a:solidFill>
                    <a:srgbClr val="00C663"/>
                  </a:solidFill>
                  <a:latin typeface="Arimo"/>
                  <a:ea typeface="Arimo"/>
                  <a:cs typeface="Arimo"/>
                  <a:sym typeface="Arimo"/>
                </a:rPr>
                <a:t>출처 : 중앙일보</a:t>
              </a:r>
              <a:endParaRPr sz="700">
                <a:solidFill>
                  <a:srgbClr val="00C663"/>
                </a:solidFill>
              </a:endParaRPr>
            </a:p>
          </p:txBody>
        </p:sp>
        <p:sp>
          <p:nvSpPr>
            <p:cNvPr id="87" name="Google Shape;87;p16"/>
            <p:cNvSpPr txBox="1"/>
            <p:nvPr/>
          </p:nvSpPr>
          <p:spPr>
            <a:xfrm>
              <a:off x="4019550" y="1715175"/>
              <a:ext cx="3188100" cy="40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8" name="Google Shape;88;p16"/>
            <p:cNvPicPr preferRelativeResize="0"/>
            <p:nvPr/>
          </p:nvPicPr>
          <p:blipFill>
            <a:blip r:embed="rId3">
              <a:alphaModFix/>
            </a:blip>
            <a:stretch>
              <a:fillRect/>
            </a:stretch>
          </p:blipFill>
          <p:spPr>
            <a:xfrm>
              <a:off x="-252475" y="680510"/>
              <a:ext cx="4871351" cy="2469524"/>
            </a:xfrm>
            <a:prstGeom prst="rect">
              <a:avLst/>
            </a:prstGeom>
            <a:noFill/>
            <a:ln>
              <a:noFill/>
            </a:ln>
          </p:spPr>
        </p:pic>
        <p:pic>
          <p:nvPicPr>
            <p:cNvPr id="89" name="Google Shape;89;p16"/>
            <p:cNvPicPr preferRelativeResize="0"/>
            <p:nvPr/>
          </p:nvPicPr>
          <p:blipFill>
            <a:blip r:embed="rId4">
              <a:alphaModFix/>
            </a:blip>
            <a:stretch>
              <a:fillRect/>
            </a:stretch>
          </p:blipFill>
          <p:spPr>
            <a:xfrm>
              <a:off x="4274562" y="639425"/>
              <a:ext cx="4775186" cy="938100"/>
            </a:xfrm>
            <a:prstGeom prst="rect">
              <a:avLst/>
            </a:prstGeom>
            <a:noFill/>
            <a:ln>
              <a:noFill/>
            </a:ln>
          </p:spPr>
        </p:pic>
        <p:sp>
          <p:nvSpPr>
            <p:cNvPr id="90" name="Google Shape;90;p16"/>
            <p:cNvSpPr txBox="1"/>
            <p:nvPr/>
          </p:nvSpPr>
          <p:spPr>
            <a:xfrm>
              <a:off x="8168475" y="1037225"/>
              <a:ext cx="818100" cy="5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700">
                <a:solidFill>
                  <a:srgbClr val="00C663"/>
                </a:solidFill>
                <a:latin typeface="Arimo"/>
                <a:ea typeface="Arimo"/>
                <a:cs typeface="Arimo"/>
                <a:sym typeface="Arimo"/>
              </a:endParaRPr>
            </a:p>
            <a:p>
              <a:pPr indent="0" lvl="0" marL="0" rtl="0" algn="l">
                <a:lnSpc>
                  <a:spcPct val="115000"/>
                </a:lnSpc>
                <a:spcBef>
                  <a:spcPts val="0"/>
                </a:spcBef>
                <a:spcAft>
                  <a:spcPts val="0"/>
                </a:spcAft>
                <a:buClr>
                  <a:schemeClr val="dk1"/>
                </a:buClr>
                <a:buSzPts val="1100"/>
                <a:buFont typeface="Arial"/>
                <a:buNone/>
              </a:pPr>
              <a:r>
                <a:rPr lang="ko" sz="700">
                  <a:solidFill>
                    <a:srgbClr val="00C663"/>
                  </a:solidFill>
                </a:rPr>
                <a:t>출처: 산업일보</a:t>
              </a:r>
              <a:endParaRPr sz="700">
                <a:solidFill>
                  <a:srgbClr val="00C663"/>
                </a:solidFill>
              </a:endParaRPr>
            </a:p>
            <a:p>
              <a:pPr indent="0" lvl="0" marL="0" rtl="0" algn="l">
                <a:lnSpc>
                  <a:spcPct val="115000"/>
                </a:lnSpc>
                <a:spcBef>
                  <a:spcPts val="0"/>
                </a:spcBef>
                <a:spcAft>
                  <a:spcPts val="0"/>
                </a:spcAft>
                <a:buNone/>
              </a:pPr>
              <a:r>
                <a:t/>
              </a:r>
              <a:endParaRPr sz="700">
                <a:solidFill>
                  <a:srgbClr val="00C663"/>
                </a:solidFill>
              </a:endParaRPr>
            </a:p>
          </p:txBody>
        </p:sp>
        <p:pic>
          <p:nvPicPr>
            <p:cNvPr id="91" name="Google Shape;91;p16"/>
            <p:cNvPicPr preferRelativeResize="0"/>
            <p:nvPr/>
          </p:nvPicPr>
          <p:blipFill>
            <a:blip r:embed="rId5">
              <a:alphaModFix/>
            </a:blip>
            <a:stretch>
              <a:fillRect/>
            </a:stretch>
          </p:blipFill>
          <p:spPr>
            <a:xfrm>
              <a:off x="4340000" y="1787325"/>
              <a:ext cx="4803999" cy="2268550"/>
            </a:xfrm>
            <a:prstGeom prst="rect">
              <a:avLst/>
            </a:prstGeom>
            <a:noFill/>
            <a:ln>
              <a:noFill/>
            </a:ln>
          </p:spPr>
        </p:pic>
        <p:sp>
          <p:nvSpPr>
            <p:cNvPr id="92" name="Google Shape;92;p16"/>
            <p:cNvSpPr txBox="1"/>
            <p:nvPr/>
          </p:nvSpPr>
          <p:spPr>
            <a:xfrm>
              <a:off x="7335675" y="3700813"/>
              <a:ext cx="1650900" cy="2952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ko" sz="700">
                  <a:solidFill>
                    <a:srgbClr val="00C663"/>
                  </a:solidFill>
                  <a:latin typeface="Arimo"/>
                  <a:ea typeface="Arimo"/>
                  <a:cs typeface="Arimo"/>
                  <a:sym typeface="Arimo"/>
                </a:rPr>
                <a:t>출처 : 대한민</a:t>
              </a:r>
              <a:r>
                <a:rPr lang="ko" sz="700">
                  <a:solidFill>
                    <a:srgbClr val="00C663"/>
                  </a:solidFill>
                  <a:latin typeface="Arimo"/>
                  <a:ea typeface="Arimo"/>
                  <a:cs typeface="Arimo"/>
                  <a:sym typeface="Arimo"/>
                </a:rPr>
                <a:t>국 정책브리핑</a:t>
              </a:r>
              <a:endParaRPr sz="700">
                <a:solidFill>
                  <a:srgbClr val="00C663"/>
                </a:solidFill>
              </a:endParaRPr>
            </a:p>
          </p:txBody>
        </p:sp>
      </p:grpSp>
      <p:sp>
        <p:nvSpPr>
          <p:cNvPr id="93" name="Google Shape;93;p16"/>
          <p:cNvSpPr/>
          <p:nvPr/>
        </p:nvSpPr>
        <p:spPr>
          <a:xfrm>
            <a:off x="-1535350" y="4186950"/>
            <a:ext cx="11574900" cy="745200"/>
          </a:xfrm>
          <a:prstGeom prst="rect">
            <a:avLst/>
          </a:prstGeom>
          <a:noFill/>
          <a:ln cap="flat" cmpd="sng" w="9525">
            <a:solidFill>
              <a:srgbClr val="B4F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16"/>
          <p:cNvCxnSpPr/>
          <p:nvPr/>
        </p:nvCxnSpPr>
        <p:spPr>
          <a:xfrm flipH="1" rot="10800000">
            <a:off x="1478875" y="1842275"/>
            <a:ext cx="2210100" cy="10200"/>
          </a:xfrm>
          <a:prstGeom prst="straightConnector1">
            <a:avLst/>
          </a:prstGeom>
          <a:noFill/>
          <a:ln cap="flat" cmpd="sng" w="28575">
            <a:solidFill>
              <a:srgbClr val="FF0000"/>
            </a:solidFill>
            <a:prstDash val="solid"/>
            <a:round/>
            <a:headEnd len="med" w="med" type="none"/>
            <a:tailEnd len="med" w="med" type="none"/>
          </a:ln>
        </p:spPr>
      </p:cxnSp>
      <p:cxnSp>
        <p:nvCxnSpPr>
          <p:cNvPr id="95" name="Google Shape;95;p16"/>
          <p:cNvCxnSpPr/>
          <p:nvPr/>
        </p:nvCxnSpPr>
        <p:spPr>
          <a:xfrm flipH="1" rot="10800000">
            <a:off x="1692375" y="2420813"/>
            <a:ext cx="2210100" cy="10200"/>
          </a:xfrm>
          <a:prstGeom prst="straightConnector1">
            <a:avLst/>
          </a:prstGeom>
          <a:noFill/>
          <a:ln cap="flat" cmpd="sng" w="28575">
            <a:solidFill>
              <a:srgbClr val="FF0000"/>
            </a:solidFill>
            <a:prstDash val="solid"/>
            <a:round/>
            <a:headEnd len="med" w="med" type="none"/>
            <a:tailEnd len="med" w="med" type="none"/>
          </a:ln>
        </p:spPr>
      </p:cxnSp>
      <p:cxnSp>
        <p:nvCxnSpPr>
          <p:cNvPr id="96" name="Google Shape;96;p16"/>
          <p:cNvCxnSpPr/>
          <p:nvPr/>
        </p:nvCxnSpPr>
        <p:spPr>
          <a:xfrm>
            <a:off x="7386275" y="2061475"/>
            <a:ext cx="1557900" cy="14700"/>
          </a:xfrm>
          <a:prstGeom prst="straightConnector1">
            <a:avLst/>
          </a:prstGeom>
          <a:noFill/>
          <a:ln cap="flat" cmpd="sng" w="28575">
            <a:solidFill>
              <a:srgbClr val="FF0000"/>
            </a:solidFill>
            <a:prstDash val="solid"/>
            <a:round/>
            <a:headEnd len="med" w="med" type="none"/>
            <a:tailEnd len="med" w="med" type="none"/>
          </a:ln>
        </p:spPr>
      </p:cxnSp>
      <p:cxnSp>
        <p:nvCxnSpPr>
          <p:cNvPr id="97" name="Google Shape;97;p16"/>
          <p:cNvCxnSpPr/>
          <p:nvPr/>
        </p:nvCxnSpPr>
        <p:spPr>
          <a:xfrm>
            <a:off x="4572000" y="2279513"/>
            <a:ext cx="2559600" cy="60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7"/>
          <p:cNvPicPr preferRelativeResize="0"/>
          <p:nvPr/>
        </p:nvPicPr>
        <p:blipFill rotWithShape="1">
          <a:blip r:embed="rId3">
            <a:alphaModFix/>
          </a:blip>
          <a:srcRect b="0" l="28632" r="33817" t="6950"/>
          <a:stretch/>
        </p:blipFill>
        <p:spPr>
          <a:xfrm>
            <a:off x="1583100" y="601200"/>
            <a:ext cx="2369000" cy="8806299"/>
          </a:xfrm>
          <a:prstGeom prst="rect">
            <a:avLst/>
          </a:prstGeom>
          <a:noFill/>
          <a:ln>
            <a:noFill/>
          </a:ln>
        </p:spPr>
      </p:pic>
      <p:sp>
        <p:nvSpPr>
          <p:cNvPr id="103" name="Google Shape;103;p17"/>
          <p:cNvSpPr txBox="1"/>
          <p:nvPr/>
        </p:nvSpPr>
        <p:spPr>
          <a:xfrm>
            <a:off x="4731725" y="941150"/>
            <a:ext cx="1535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a:solidFill>
                  <a:srgbClr val="00E885"/>
                </a:solidFill>
                <a:latin typeface="NanumGothic ExtraBold"/>
                <a:ea typeface="NanumGothic ExtraBold"/>
                <a:cs typeface="NanumGothic ExtraBold"/>
                <a:sym typeface="NanumGothic ExtraBold"/>
              </a:rPr>
              <a:t>[고객] 이민수씨</a:t>
            </a:r>
            <a:endParaRPr>
              <a:solidFill>
                <a:srgbClr val="00E885"/>
              </a:solidFill>
              <a:latin typeface="NanumGothic ExtraBold"/>
              <a:ea typeface="NanumGothic ExtraBold"/>
              <a:cs typeface="NanumGothic ExtraBold"/>
              <a:sym typeface="NanumGothic ExtraBold"/>
            </a:endParaRPr>
          </a:p>
        </p:txBody>
      </p:sp>
      <p:sp>
        <p:nvSpPr>
          <p:cNvPr id="104" name="Google Shape;104;p17"/>
          <p:cNvSpPr txBox="1"/>
          <p:nvPr/>
        </p:nvSpPr>
        <p:spPr>
          <a:xfrm>
            <a:off x="4771675" y="39333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rgbClr val="00C663"/>
                </a:solidFill>
                <a:latin typeface="Arimo"/>
                <a:ea typeface="Arimo"/>
                <a:cs typeface="Arimo"/>
                <a:sym typeface="Arimo"/>
              </a:rPr>
              <a:t>Problem Situation : </a:t>
            </a:r>
            <a:endParaRPr b="1">
              <a:solidFill>
                <a:srgbClr val="00C663"/>
              </a:solidFill>
            </a:endParaRPr>
          </a:p>
        </p:txBody>
      </p:sp>
      <p:sp>
        <p:nvSpPr>
          <p:cNvPr id="105" name="Google Shape;105;p17"/>
          <p:cNvSpPr txBox="1"/>
          <p:nvPr/>
        </p:nvSpPr>
        <p:spPr>
          <a:xfrm>
            <a:off x="4771663" y="2916463"/>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rgbClr val="00C663"/>
                </a:solidFill>
                <a:latin typeface="Arimo"/>
                <a:ea typeface="Arimo"/>
                <a:cs typeface="Arimo"/>
                <a:sym typeface="Arimo"/>
              </a:rPr>
              <a:t>Client</a:t>
            </a:r>
            <a:r>
              <a:rPr b="1" lang="ko" sz="1100">
                <a:solidFill>
                  <a:srgbClr val="00C663"/>
                </a:solidFill>
                <a:latin typeface="Arimo"/>
                <a:ea typeface="Arimo"/>
                <a:cs typeface="Arimo"/>
                <a:sym typeface="Arimo"/>
              </a:rPr>
              <a:t> Goal : </a:t>
            </a:r>
            <a:endParaRPr b="1">
              <a:solidFill>
                <a:srgbClr val="00C663"/>
              </a:solidFill>
            </a:endParaRPr>
          </a:p>
        </p:txBody>
      </p:sp>
      <p:sp>
        <p:nvSpPr>
          <p:cNvPr id="106" name="Google Shape;106;p17"/>
          <p:cNvSpPr txBox="1"/>
          <p:nvPr/>
        </p:nvSpPr>
        <p:spPr>
          <a:xfrm>
            <a:off x="4731713" y="17553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00">
                <a:solidFill>
                  <a:srgbClr val="00C663"/>
                </a:solidFill>
                <a:latin typeface="Arimo"/>
                <a:ea typeface="Arimo"/>
                <a:cs typeface="Arimo"/>
                <a:sym typeface="Arimo"/>
              </a:rPr>
              <a:t>Client</a:t>
            </a:r>
            <a:r>
              <a:rPr b="1" lang="ko" sz="1100">
                <a:solidFill>
                  <a:srgbClr val="00C663"/>
                </a:solidFill>
                <a:latin typeface="Arimo"/>
                <a:ea typeface="Arimo"/>
                <a:cs typeface="Arimo"/>
                <a:sym typeface="Arimo"/>
              </a:rPr>
              <a:t> Statement : </a:t>
            </a:r>
            <a:endParaRPr b="1">
              <a:solidFill>
                <a:srgbClr val="00C663"/>
              </a:solidFill>
            </a:endParaRPr>
          </a:p>
        </p:txBody>
      </p:sp>
      <p:sp>
        <p:nvSpPr>
          <p:cNvPr id="107" name="Google Shape;107;p17"/>
          <p:cNvSpPr txBox="1"/>
          <p:nvPr/>
        </p:nvSpPr>
        <p:spPr>
          <a:xfrm>
            <a:off x="4731713" y="2031800"/>
            <a:ext cx="3000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00">
                <a:solidFill>
                  <a:schemeClr val="dk1"/>
                </a:solidFill>
                <a:latin typeface="Arimo"/>
                <a:ea typeface="Arimo"/>
                <a:cs typeface="Arimo"/>
                <a:sym typeface="Arimo"/>
              </a:rPr>
              <a:t>평생 은행업무만 보다가 장사를 하려니 어디에 차려야 안정적으로 손님이 많이 올 지 잘 모르겠어. 저 어디에 개업해야 할까요?</a:t>
            </a:r>
            <a:endParaRPr/>
          </a:p>
        </p:txBody>
      </p:sp>
      <p:sp>
        <p:nvSpPr>
          <p:cNvPr id="108" name="Google Shape;108;p17"/>
          <p:cNvSpPr txBox="1"/>
          <p:nvPr/>
        </p:nvSpPr>
        <p:spPr>
          <a:xfrm>
            <a:off x="4771663" y="3244550"/>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00">
                <a:solidFill>
                  <a:schemeClr val="dk1"/>
                </a:solidFill>
                <a:latin typeface="Arimo"/>
                <a:ea typeface="Arimo"/>
                <a:cs typeface="Arimo"/>
                <a:sym typeface="Arimo"/>
              </a:rPr>
              <a:t>서울시 내에서 10-15년 가량 안정적으로 꾸준히 수익이 </a:t>
            </a:r>
            <a:r>
              <a:rPr lang="ko" sz="1100">
                <a:solidFill>
                  <a:schemeClr val="dk1"/>
                </a:solidFill>
                <a:latin typeface="Arimo"/>
                <a:ea typeface="Arimo"/>
                <a:cs typeface="Arimo"/>
                <a:sym typeface="Arimo"/>
              </a:rPr>
              <a:t>날 수 있는</a:t>
            </a:r>
            <a:r>
              <a:rPr lang="ko" sz="1100">
                <a:solidFill>
                  <a:schemeClr val="dk1"/>
                </a:solidFill>
                <a:latin typeface="Arimo"/>
                <a:ea typeface="Arimo"/>
                <a:cs typeface="Arimo"/>
                <a:sym typeface="Arimo"/>
              </a:rPr>
              <a:t> 좋</a:t>
            </a:r>
            <a:r>
              <a:rPr lang="ko" sz="1100">
                <a:solidFill>
                  <a:schemeClr val="dk1"/>
                </a:solidFill>
                <a:latin typeface="Arimo"/>
                <a:ea typeface="Arimo"/>
                <a:cs typeface="Arimo"/>
                <a:sym typeface="Arimo"/>
              </a:rPr>
              <a:t>은 </a:t>
            </a:r>
            <a:r>
              <a:rPr lang="ko" sz="1100">
                <a:solidFill>
                  <a:schemeClr val="dk1"/>
                </a:solidFill>
                <a:latin typeface="Arimo"/>
                <a:ea typeface="Arimo"/>
                <a:cs typeface="Arimo"/>
                <a:sym typeface="Arimo"/>
              </a:rPr>
              <a:t>입지를 찾고 싶어요</a:t>
            </a:r>
            <a:endParaRPr/>
          </a:p>
        </p:txBody>
      </p:sp>
      <p:sp>
        <p:nvSpPr>
          <p:cNvPr id="109" name="Google Shape;109;p17"/>
          <p:cNvSpPr txBox="1"/>
          <p:nvPr/>
        </p:nvSpPr>
        <p:spPr>
          <a:xfrm>
            <a:off x="4771675" y="1280450"/>
            <a:ext cx="3000000" cy="33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950">
                <a:solidFill>
                  <a:schemeClr val="dk1"/>
                </a:solidFill>
                <a:latin typeface="Arimo"/>
                <a:ea typeface="Arimo"/>
                <a:cs typeface="Arimo"/>
                <a:sym typeface="Arimo"/>
              </a:rPr>
              <a:t>남. 55세. 은행 퇴직 후 개업 준비중</a:t>
            </a:r>
            <a:endParaRPr sz="950"/>
          </a:p>
        </p:txBody>
      </p:sp>
      <p:sp>
        <p:nvSpPr>
          <p:cNvPr id="110" name="Google Shape;110;p17"/>
          <p:cNvSpPr txBox="1"/>
          <p:nvPr/>
        </p:nvSpPr>
        <p:spPr>
          <a:xfrm>
            <a:off x="4771676" y="4287350"/>
            <a:ext cx="3356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00">
                <a:solidFill>
                  <a:schemeClr val="dk1"/>
                </a:solidFill>
                <a:latin typeface="Arimo"/>
                <a:ea typeface="Arimo"/>
                <a:cs typeface="Arimo"/>
                <a:sym typeface="Arimo"/>
              </a:rPr>
              <a:t>정보가 없어 좋은 입지를 찾는 데에 어려움을 겪고 있다.</a:t>
            </a:r>
            <a:endParaRPr/>
          </a:p>
        </p:txBody>
      </p:sp>
      <p:sp>
        <p:nvSpPr>
          <p:cNvPr id="111" name="Google Shape;111;p17"/>
          <p:cNvSpPr/>
          <p:nvPr/>
        </p:nvSpPr>
        <p:spPr>
          <a:xfrm>
            <a:off x="-5000" y="0"/>
            <a:ext cx="9144000" cy="40500"/>
          </a:xfrm>
          <a:prstGeom prst="rect">
            <a:avLst/>
          </a:prstGeom>
          <a:solidFill>
            <a:srgbClr val="00E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193025" y="139950"/>
            <a:ext cx="43422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150">
                <a:solidFill>
                  <a:srgbClr val="00E885"/>
                </a:solidFill>
                <a:latin typeface="Nanum Gothic"/>
                <a:ea typeface="Nanum Gothic"/>
                <a:cs typeface="Nanum Gothic"/>
                <a:sym typeface="Nanum Gothic"/>
              </a:rPr>
              <a:t>2. 클라이언트 페인포인트</a:t>
            </a:r>
            <a:endParaRPr b="1" sz="1150">
              <a:solidFill>
                <a:srgbClr val="00E885"/>
              </a:solidFill>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nvSpPr>
        <p:spPr>
          <a:xfrm>
            <a:off x="1110700" y="1300300"/>
            <a:ext cx="1933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solidFill>
                  <a:srgbClr val="434343"/>
                </a:solidFill>
              </a:rPr>
              <a:t>서울시 상권 데이터</a:t>
            </a:r>
            <a:endParaRPr sz="1000">
              <a:solidFill>
                <a:srgbClr val="434343"/>
              </a:solidFill>
            </a:endParaRPr>
          </a:p>
        </p:txBody>
      </p:sp>
      <p:sp>
        <p:nvSpPr>
          <p:cNvPr id="118" name="Google Shape;118;p18"/>
          <p:cNvSpPr txBox="1"/>
          <p:nvPr/>
        </p:nvSpPr>
        <p:spPr>
          <a:xfrm>
            <a:off x="4864000" y="1300300"/>
            <a:ext cx="48654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1000">
                <a:solidFill>
                  <a:srgbClr val="434343"/>
                </a:solidFill>
              </a:rPr>
              <a:t>4-1. 학교 : </a:t>
            </a:r>
            <a:r>
              <a:rPr lang="ko" sz="1000">
                <a:solidFill>
                  <a:schemeClr val="dk1"/>
                </a:solidFill>
              </a:rPr>
              <a:t>전국유치원,초중고_주소_2022 / 전국대학주소_2022</a:t>
            </a:r>
            <a:endParaRPr sz="1000">
              <a:solidFill>
                <a:schemeClr val="dk1"/>
              </a:solidFill>
            </a:endParaRPr>
          </a:p>
          <a:p>
            <a:pPr indent="0" lvl="0" marL="0" rtl="0" algn="l">
              <a:lnSpc>
                <a:spcPct val="100000"/>
              </a:lnSpc>
              <a:spcBef>
                <a:spcPts val="0"/>
              </a:spcBef>
              <a:spcAft>
                <a:spcPts val="0"/>
              </a:spcAft>
              <a:buNone/>
            </a:pPr>
            <a:r>
              <a:t/>
            </a:r>
            <a:endParaRPr sz="1000">
              <a:solidFill>
                <a:schemeClr val="dk1"/>
              </a:solidFill>
            </a:endParaRPr>
          </a:p>
          <a:p>
            <a:pPr indent="0" lvl="0" marL="0" rtl="0" algn="l">
              <a:lnSpc>
                <a:spcPct val="100000"/>
              </a:lnSpc>
              <a:spcBef>
                <a:spcPts val="0"/>
              </a:spcBef>
              <a:spcAft>
                <a:spcPts val="0"/>
              </a:spcAft>
              <a:buNone/>
            </a:pPr>
            <a:r>
              <a:rPr lang="ko" sz="1000">
                <a:solidFill>
                  <a:srgbClr val="434343"/>
                </a:solidFill>
              </a:rPr>
              <a:t>4-2. 공원 : </a:t>
            </a:r>
            <a:r>
              <a:rPr lang="ko" sz="1000">
                <a:solidFill>
                  <a:schemeClr val="dk1"/>
                </a:solidFill>
              </a:rPr>
              <a:t>전국도시공원정보표준데이터-20230317</a:t>
            </a:r>
            <a:endParaRPr sz="1000">
              <a:solidFill>
                <a:srgbClr val="434343"/>
              </a:solidFill>
            </a:endParaRPr>
          </a:p>
        </p:txBody>
      </p:sp>
      <p:sp>
        <p:nvSpPr>
          <p:cNvPr id="119" name="Google Shape;119;p18"/>
          <p:cNvSpPr txBox="1"/>
          <p:nvPr/>
        </p:nvSpPr>
        <p:spPr>
          <a:xfrm>
            <a:off x="1036750" y="2655038"/>
            <a:ext cx="20076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solidFill>
                  <a:srgbClr val="434343"/>
                </a:solidFill>
              </a:rPr>
              <a:t>서울시 일반음식점 인허가 정보</a:t>
            </a:r>
            <a:endParaRPr sz="1000">
              <a:solidFill>
                <a:srgbClr val="434343"/>
              </a:solidFill>
            </a:endParaRPr>
          </a:p>
        </p:txBody>
      </p:sp>
      <p:sp>
        <p:nvSpPr>
          <p:cNvPr id="120" name="Google Shape;120;p18"/>
          <p:cNvSpPr txBox="1"/>
          <p:nvPr/>
        </p:nvSpPr>
        <p:spPr>
          <a:xfrm>
            <a:off x="4864000" y="2651638"/>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solidFill>
                  <a:srgbClr val="434343"/>
                </a:solidFill>
              </a:rPr>
              <a:t>전국 버스 정류장 위치정보 / </a:t>
            </a:r>
            <a:r>
              <a:rPr lang="ko" sz="1000">
                <a:solidFill>
                  <a:srgbClr val="434343"/>
                </a:solidFill>
              </a:rPr>
              <a:t>도시철도역사정보</a:t>
            </a:r>
            <a:endParaRPr sz="1000">
              <a:solidFill>
                <a:srgbClr val="434343"/>
              </a:solidFill>
            </a:endParaRPr>
          </a:p>
        </p:txBody>
      </p:sp>
      <p:sp>
        <p:nvSpPr>
          <p:cNvPr id="121" name="Google Shape;121;p18"/>
          <p:cNvSpPr txBox="1"/>
          <p:nvPr/>
        </p:nvSpPr>
        <p:spPr>
          <a:xfrm>
            <a:off x="1110700" y="3836375"/>
            <a:ext cx="2079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solidFill>
                  <a:srgbClr val="434343"/>
                </a:solidFill>
              </a:rPr>
              <a:t>행정동 단위 서울 생활인구(내국인)</a:t>
            </a:r>
            <a:endParaRPr sz="1000">
              <a:solidFill>
                <a:srgbClr val="434343"/>
              </a:solidFill>
            </a:endParaRPr>
          </a:p>
        </p:txBody>
      </p:sp>
      <p:sp>
        <p:nvSpPr>
          <p:cNvPr id="122" name="Google Shape;122;p18"/>
          <p:cNvSpPr txBox="1"/>
          <p:nvPr/>
        </p:nvSpPr>
        <p:spPr>
          <a:xfrm>
            <a:off x="193025" y="139950"/>
            <a:ext cx="14064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3. 사용 데이터셋</a:t>
            </a:r>
            <a:endParaRPr sz="1150">
              <a:solidFill>
                <a:srgbClr val="00E885"/>
              </a:solidFill>
              <a:latin typeface="NanumGothic ExtraBold"/>
              <a:ea typeface="NanumGothic ExtraBold"/>
              <a:cs typeface="NanumGothic ExtraBold"/>
              <a:sym typeface="NanumGothic ExtraBold"/>
            </a:endParaRPr>
          </a:p>
        </p:txBody>
      </p:sp>
      <p:sp>
        <p:nvSpPr>
          <p:cNvPr id="123" name="Google Shape;123;p18"/>
          <p:cNvSpPr txBox="1"/>
          <p:nvPr/>
        </p:nvSpPr>
        <p:spPr>
          <a:xfrm>
            <a:off x="900425" y="890200"/>
            <a:ext cx="1776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035F00"/>
                </a:solidFill>
                <a:latin typeface="Arimo"/>
                <a:ea typeface="Arimo"/>
                <a:cs typeface="Arimo"/>
                <a:sym typeface="Arimo"/>
              </a:rPr>
              <a:t>1. </a:t>
            </a:r>
            <a:r>
              <a:rPr b="1" lang="ko" sz="1200">
                <a:solidFill>
                  <a:srgbClr val="035F00"/>
                </a:solidFill>
                <a:latin typeface="Arimo"/>
                <a:ea typeface="Arimo"/>
                <a:cs typeface="Arimo"/>
                <a:sym typeface="Arimo"/>
              </a:rPr>
              <a:t>상권 및 경쟁업체 분석</a:t>
            </a:r>
            <a:endParaRPr b="1" sz="1200">
              <a:solidFill>
                <a:srgbClr val="035F00"/>
              </a:solidFill>
            </a:endParaRPr>
          </a:p>
        </p:txBody>
      </p:sp>
      <p:sp>
        <p:nvSpPr>
          <p:cNvPr id="124" name="Google Shape;124;p18"/>
          <p:cNvSpPr txBox="1"/>
          <p:nvPr/>
        </p:nvSpPr>
        <p:spPr>
          <a:xfrm>
            <a:off x="4593400" y="890200"/>
            <a:ext cx="1776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035F00"/>
                </a:solidFill>
                <a:latin typeface="Arimo"/>
                <a:ea typeface="Arimo"/>
                <a:cs typeface="Arimo"/>
                <a:sym typeface="Arimo"/>
              </a:rPr>
              <a:t>4. 주변 시설 분석</a:t>
            </a:r>
            <a:endParaRPr b="1" sz="1200">
              <a:solidFill>
                <a:srgbClr val="035F00"/>
              </a:solidFill>
            </a:endParaRPr>
          </a:p>
        </p:txBody>
      </p:sp>
      <p:sp>
        <p:nvSpPr>
          <p:cNvPr id="125" name="Google Shape;125;p18"/>
          <p:cNvSpPr txBox="1"/>
          <p:nvPr/>
        </p:nvSpPr>
        <p:spPr>
          <a:xfrm>
            <a:off x="900425" y="2241313"/>
            <a:ext cx="1776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035F00"/>
                </a:solidFill>
                <a:latin typeface="Arimo"/>
                <a:ea typeface="Arimo"/>
                <a:cs typeface="Arimo"/>
                <a:sym typeface="Arimo"/>
              </a:rPr>
              <a:t>2. 폐업률 분석</a:t>
            </a:r>
            <a:endParaRPr b="1" sz="1200">
              <a:solidFill>
                <a:srgbClr val="035F00"/>
              </a:solidFill>
            </a:endParaRPr>
          </a:p>
        </p:txBody>
      </p:sp>
      <p:sp>
        <p:nvSpPr>
          <p:cNvPr id="126" name="Google Shape;126;p18"/>
          <p:cNvSpPr txBox="1"/>
          <p:nvPr/>
        </p:nvSpPr>
        <p:spPr>
          <a:xfrm>
            <a:off x="4593400" y="2241313"/>
            <a:ext cx="1776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035F00"/>
                </a:solidFill>
                <a:latin typeface="Arimo"/>
                <a:ea typeface="Arimo"/>
                <a:cs typeface="Arimo"/>
                <a:sym typeface="Arimo"/>
              </a:rPr>
              <a:t>5. 교통 인프라 분석</a:t>
            </a:r>
            <a:endParaRPr b="1" sz="1200">
              <a:solidFill>
                <a:srgbClr val="035F00"/>
              </a:solidFill>
            </a:endParaRPr>
          </a:p>
        </p:txBody>
      </p:sp>
      <p:sp>
        <p:nvSpPr>
          <p:cNvPr id="127" name="Google Shape;127;p18"/>
          <p:cNvSpPr txBox="1"/>
          <p:nvPr/>
        </p:nvSpPr>
        <p:spPr>
          <a:xfrm>
            <a:off x="900425" y="3491938"/>
            <a:ext cx="1776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035F00"/>
                </a:solidFill>
                <a:latin typeface="Arimo"/>
                <a:ea typeface="Arimo"/>
                <a:cs typeface="Arimo"/>
                <a:sym typeface="Arimo"/>
              </a:rPr>
              <a:t>3. 생활인구 현황 분석</a:t>
            </a:r>
            <a:endParaRPr b="1" sz="1200">
              <a:solidFill>
                <a:srgbClr val="035F00"/>
              </a:solidFill>
            </a:endParaRPr>
          </a:p>
        </p:txBody>
      </p:sp>
      <p:sp>
        <p:nvSpPr>
          <p:cNvPr id="128" name="Google Shape;128;p18"/>
          <p:cNvSpPr txBox="1"/>
          <p:nvPr/>
        </p:nvSpPr>
        <p:spPr>
          <a:xfrm>
            <a:off x="2497925" y="3515050"/>
            <a:ext cx="1662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800">
                <a:solidFill>
                  <a:srgbClr val="00C663"/>
                </a:solidFill>
              </a:rPr>
              <a:t>[</a:t>
            </a:r>
            <a:r>
              <a:rPr b="1" lang="ko" sz="800">
                <a:solidFill>
                  <a:srgbClr val="00C663"/>
                </a:solidFill>
              </a:rPr>
              <a:t>서울 열린데이터 광장]</a:t>
            </a:r>
            <a:endParaRPr b="1" sz="800">
              <a:solidFill>
                <a:srgbClr val="00C663"/>
              </a:solidFill>
            </a:endParaRPr>
          </a:p>
        </p:txBody>
      </p:sp>
      <p:sp>
        <p:nvSpPr>
          <p:cNvPr id="129" name="Google Shape;129;p18"/>
          <p:cNvSpPr txBox="1"/>
          <p:nvPr/>
        </p:nvSpPr>
        <p:spPr>
          <a:xfrm>
            <a:off x="2512600" y="913300"/>
            <a:ext cx="1662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800">
                <a:solidFill>
                  <a:srgbClr val="00C663"/>
                </a:solidFill>
              </a:rPr>
              <a:t>[정</a:t>
            </a:r>
            <a:r>
              <a:rPr b="1" lang="ko" sz="800">
                <a:solidFill>
                  <a:srgbClr val="00C663"/>
                </a:solidFill>
              </a:rPr>
              <a:t>부 공공데이터 포털</a:t>
            </a:r>
            <a:r>
              <a:rPr b="1" lang="ko" sz="800">
                <a:solidFill>
                  <a:srgbClr val="00C663"/>
                </a:solidFill>
              </a:rPr>
              <a:t>]</a:t>
            </a:r>
            <a:endParaRPr b="1" sz="800">
              <a:solidFill>
                <a:srgbClr val="00C663"/>
              </a:solidFill>
            </a:endParaRPr>
          </a:p>
        </p:txBody>
      </p:sp>
      <p:sp>
        <p:nvSpPr>
          <p:cNvPr id="130" name="Google Shape;130;p18"/>
          <p:cNvSpPr txBox="1"/>
          <p:nvPr/>
        </p:nvSpPr>
        <p:spPr>
          <a:xfrm>
            <a:off x="1953700" y="2246650"/>
            <a:ext cx="1662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800">
                <a:solidFill>
                  <a:srgbClr val="00C663"/>
                </a:solidFill>
              </a:rPr>
              <a:t>[정부 공공데이터 포털]</a:t>
            </a:r>
            <a:endParaRPr b="1" sz="800">
              <a:solidFill>
                <a:srgbClr val="00C663"/>
              </a:solidFill>
            </a:endParaRPr>
          </a:p>
        </p:txBody>
      </p:sp>
      <p:sp>
        <p:nvSpPr>
          <p:cNvPr id="131" name="Google Shape;131;p18"/>
          <p:cNvSpPr txBox="1"/>
          <p:nvPr/>
        </p:nvSpPr>
        <p:spPr>
          <a:xfrm>
            <a:off x="5929300" y="913300"/>
            <a:ext cx="1662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800">
                <a:solidFill>
                  <a:srgbClr val="00C663"/>
                </a:solidFill>
              </a:rPr>
              <a:t>[정부 공공데이터 포털]</a:t>
            </a:r>
            <a:endParaRPr b="1" sz="800">
              <a:solidFill>
                <a:srgbClr val="00C663"/>
              </a:solidFill>
            </a:endParaRPr>
          </a:p>
        </p:txBody>
      </p:sp>
      <p:sp>
        <p:nvSpPr>
          <p:cNvPr id="132" name="Google Shape;132;p18"/>
          <p:cNvSpPr txBox="1"/>
          <p:nvPr/>
        </p:nvSpPr>
        <p:spPr>
          <a:xfrm>
            <a:off x="5930800" y="2264425"/>
            <a:ext cx="16629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800">
                <a:solidFill>
                  <a:srgbClr val="00C663"/>
                </a:solidFill>
              </a:rPr>
              <a:t>[정부 공공데이터 포털]</a:t>
            </a:r>
            <a:endParaRPr b="1" sz="800">
              <a:solidFill>
                <a:srgbClr val="00C663"/>
              </a:solidFill>
            </a:endParaRPr>
          </a:p>
        </p:txBody>
      </p:sp>
      <p:sp>
        <p:nvSpPr>
          <p:cNvPr id="133" name="Google Shape;133;p18"/>
          <p:cNvSpPr txBox="1"/>
          <p:nvPr/>
        </p:nvSpPr>
        <p:spPr>
          <a:xfrm>
            <a:off x="4864000" y="3861250"/>
            <a:ext cx="23886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000">
                <a:solidFill>
                  <a:srgbClr val="434343"/>
                </a:solidFill>
              </a:rPr>
              <a:t>영세자영업_규모별_면적(평당)_매출액</a:t>
            </a:r>
            <a:endParaRPr sz="1000">
              <a:solidFill>
                <a:srgbClr val="434343"/>
              </a:solidFill>
            </a:endParaRPr>
          </a:p>
          <a:p>
            <a:pPr indent="0" lvl="0" marL="0" rtl="0" algn="l">
              <a:lnSpc>
                <a:spcPct val="115000"/>
              </a:lnSpc>
              <a:spcBef>
                <a:spcPts val="0"/>
              </a:spcBef>
              <a:spcAft>
                <a:spcPts val="0"/>
              </a:spcAft>
              <a:buNone/>
            </a:pPr>
            <a:r>
              <a:rPr lang="ko" sz="1000">
                <a:solidFill>
                  <a:srgbClr val="434343"/>
                </a:solidFill>
              </a:rPr>
              <a:t>영세자영업_규모별_면적(평당)_임대료</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ko" sz="1000">
                <a:solidFill>
                  <a:srgbClr val="434343"/>
                </a:solidFill>
              </a:rPr>
              <a:t>2021년 서울형 통상임대료 조사 및 분석 용역-서울시</a:t>
            </a:r>
            <a:endParaRPr sz="1000">
              <a:solidFill>
                <a:srgbClr val="434343"/>
              </a:solidFill>
            </a:endParaRPr>
          </a:p>
        </p:txBody>
      </p:sp>
      <p:sp>
        <p:nvSpPr>
          <p:cNvPr id="134" name="Google Shape;134;p18"/>
          <p:cNvSpPr txBox="1"/>
          <p:nvPr/>
        </p:nvSpPr>
        <p:spPr>
          <a:xfrm>
            <a:off x="4593400" y="3484300"/>
            <a:ext cx="2388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200">
                <a:solidFill>
                  <a:srgbClr val="035F00"/>
                </a:solidFill>
                <a:latin typeface="Arimo"/>
                <a:ea typeface="Arimo"/>
                <a:cs typeface="Arimo"/>
                <a:sym typeface="Arimo"/>
              </a:rPr>
              <a:t>6</a:t>
            </a:r>
            <a:r>
              <a:rPr b="1" lang="ko" sz="1200">
                <a:solidFill>
                  <a:srgbClr val="035F00"/>
                </a:solidFill>
                <a:latin typeface="Arimo"/>
                <a:ea typeface="Arimo"/>
                <a:cs typeface="Arimo"/>
                <a:sym typeface="Arimo"/>
              </a:rPr>
              <a:t>. 상권</a:t>
            </a:r>
            <a:r>
              <a:rPr b="1" lang="ko" sz="1200">
                <a:solidFill>
                  <a:srgbClr val="035F00"/>
                </a:solidFill>
                <a:latin typeface="Arimo"/>
                <a:ea typeface="Arimo"/>
                <a:cs typeface="Arimo"/>
                <a:sym typeface="Arimo"/>
              </a:rPr>
              <a:t>별 매출, 임대료 분석</a:t>
            </a:r>
            <a:endParaRPr b="1" sz="1200">
              <a:solidFill>
                <a:srgbClr val="035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9"/>
          <p:cNvPicPr preferRelativeResize="0"/>
          <p:nvPr/>
        </p:nvPicPr>
        <p:blipFill>
          <a:blip r:embed="rId3">
            <a:alphaModFix/>
          </a:blip>
          <a:stretch>
            <a:fillRect/>
          </a:stretch>
        </p:blipFill>
        <p:spPr>
          <a:xfrm>
            <a:off x="4440325" y="540650"/>
            <a:ext cx="4585499" cy="4227713"/>
          </a:xfrm>
          <a:prstGeom prst="rect">
            <a:avLst/>
          </a:prstGeom>
          <a:noFill/>
          <a:ln>
            <a:noFill/>
          </a:ln>
        </p:spPr>
      </p:pic>
      <p:sp>
        <p:nvSpPr>
          <p:cNvPr id="140" name="Google Shape;140;p19"/>
          <p:cNvSpPr txBox="1"/>
          <p:nvPr/>
        </p:nvSpPr>
        <p:spPr>
          <a:xfrm>
            <a:off x="794325" y="3684300"/>
            <a:ext cx="3245100" cy="6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sz="1300"/>
              <a:t>상권 대분류에</a:t>
            </a:r>
            <a:r>
              <a:rPr b="1" lang="ko" sz="1300"/>
              <a:t>서</a:t>
            </a:r>
            <a:r>
              <a:rPr b="1" lang="ko" sz="1300"/>
              <a:t> [음식]이</a:t>
            </a:r>
            <a:endParaRPr b="1" sz="1300"/>
          </a:p>
          <a:p>
            <a:pPr indent="0" lvl="0" marL="0" rtl="0" algn="l">
              <a:lnSpc>
                <a:spcPct val="150000"/>
              </a:lnSpc>
              <a:spcBef>
                <a:spcPts val="0"/>
              </a:spcBef>
              <a:spcAft>
                <a:spcPts val="0"/>
              </a:spcAft>
              <a:buNone/>
            </a:pPr>
            <a:r>
              <a:rPr b="1" lang="ko" sz="1300"/>
              <a:t>다른 업종보다 월등하게 많</a:t>
            </a:r>
            <a:r>
              <a:rPr b="1" lang="ko" sz="1300"/>
              <a:t>은 것을 볼 수 있다.</a:t>
            </a:r>
            <a:endParaRPr b="1" sz="1300"/>
          </a:p>
        </p:txBody>
      </p:sp>
      <p:sp>
        <p:nvSpPr>
          <p:cNvPr id="141" name="Google Shape;141;p19"/>
          <p:cNvSpPr txBox="1"/>
          <p:nvPr/>
        </p:nvSpPr>
        <p:spPr>
          <a:xfrm>
            <a:off x="315575" y="1633650"/>
            <a:ext cx="30000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상권 업종 대분류명만 추출하여 value_count</a:t>
            </a:r>
            <a:r>
              <a:rPr lang="ko" sz="1100">
                <a:solidFill>
                  <a:schemeClr val="dk1"/>
                </a:solidFill>
                <a:latin typeface="Arimo"/>
                <a:ea typeface="Arimo"/>
                <a:cs typeface="Arimo"/>
                <a:sym typeface="Arimo"/>
              </a:rPr>
              <a:t>s</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298450" lvl="0" marL="457200" rtl="0" algn="l">
              <a:lnSpc>
                <a:spcPct val="115000"/>
              </a:lnSpc>
              <a:spcBef>
                <a:spcPts val="0"/>
              </a:spcBef>
              <a:spcAft>
                <a:spcPts val="0"/>
              </a:spcAft>
              <a:buClr>
                <a:schemeClr val="dk1"/>
              </a:buClr>
              <a:buSzPts val="1100"/>
              <a:buFont typeface="Arimo"/>
              <a:buAutoNum type="arabicPeriod"/>
            </a:pPr>
            <a:r>
              <a:rPr lang="ko" sz="1100">
                <a:solidFill>
                  <a:schemeClr val="dk1"/>
                </a:solidFill>
                <a:latin typeface="Arimo"/>
                <a:ea typeface="Arimo"/>
                <a:cs typeface="Arimo"/>
                <a:sym typeface="Arimo"/>
              </a:rPr>
              <a:t>대분류 상권분포 파이차트 시각화</a:t>
            </a:r>
            <a:endParaRPr sz="1100">
              <a:solidFill>
                <a:schemeClr val="dk1"/>
              </a:solidFill>
              <a:latin typeface="Arimo"/>
              <a:ea typeface="Arimo"/>
              <a:cs typeface="Arimo"/>
              <a:sym typeface="Arimo"/>
            </a:endParaRPr>
          </a:p>
        </p:txBody>
      </p:sp>
      <p:sp>
        <p:nvSpPr>
          <p:cNvPr id="142" name="Google Shape;142;p19"/>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4. 구 단위 지역 선정 &amp; 업종 선정</a:t>
            </a:r>
            <a:endParaRPr sz="1150">
              <a:solidFill>
                <a:srgbClr val="00E885"/>
              </a:solidFill>
              <a:latin typeface="NanumGothic ExtraBold"/>
              <a:ea typeface="NanumGothic ExtraBold"/>
              <a:cs typeface="NanumGothic ExtraBold"/>
              <a:sym typeface="NanumGothic ExtraBold"/>
            </a:endParaRPr>
          </a:p>
        </p:txBody>
      </p:sp>
      <p:sp>
        <p:nvSpPr>
          <p:cNvPr id="143" name="Google Shape;143;p19"/>
          <p:cNvSpPr txBox="1"/>
          <p:nvPr/>
        </p:nvSpPr>
        <p:spPr>
          <a:xfrm>
            <a:off x="2545000" y="15930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4-1. 상권 대분류 분석 - </a:t>
            </a:r>
            <a:r>
              <a:rPr b="1" lang="ko" sz="900">
                <a:solidFill>
                  <a:srgbClr val="999999"/>
                </a:solidFill>
                <a:latin typeface="Nanum Gothic"/>
                <a:ea typeface="Nanum Gothic"/>
                <a:cs typeface="Nanum Gothic"/>
                <a:sym typeface="Nanum Gothic"/>
              </a:rPr>
              <a:t>[서울 상권 정보 데이터]</a:t>
            </a:r>
            <a:endParaRPr b="1" sz="900">
              <a:solidFill>
                <a:srgbClr val="999999"/>
              </a:solidFill>
            </a:endParaRPr>
          </a:p>
        </p:txBody>
      </p:sp>
      <p:sp>
        <p:nvSpPr>
          <p:cNvPr id="144" name="Google Shape;144;p19"/>
          <p:cNvSpPr txBox="1"/>
          <p:nvPr/>
        </p:nvSpPr>
        <p:spPr>
          <a:xfrm>
            <a:off x="422725" y="1270063"/>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pic>
        <p:nvPicPr>
          <p:cNvPr id="145" name="Google Shape;145;p19"/>
          <p:cNvPicPr preferRelativeResize="0"/>
          <p:nvPr/>
        </p:nvPicPr>
        <p:blipFill>
          <a:blip r:embed="rId4">
            <a:alphaModFix/>
          </a:blip>
          <a:stretch>
            <a:fillRect/>
          </a:stretch>
        </p:blipFill>
        <p:spPr>
          <a:xfrm>
            <a:off x="4039423" y="3963056"/>
            <a:ext cx="108234" cy="127425"/>
          </a:xfrm>
          <a:prstGeom prst="rect">
            <a:avLst/>
          </a:prstGeom>
          <a:noFill/>
          <a:ln>
            <a:noFill/>
          </a:ln>
        </p:spPr>
      </p:pic>
      <p:pic>
        <p:nvPicPr>
          <p:cNvPr id="146" name="Google Shape;146;p19"/>
          <p:cNvPicPr preferRelativeResize="0"/>
          <p:nvPr/>
        </p:nvPicPr>
        <p:blipFill>
          <a:blip r:embed="rId4">
            <a:alphaModFix/>
          </a:blip>
          <a:stretch>
            <a:fillRect/>
          </a:stretch>
        </p:blipFill>
        <p:spPr>
          <a:xfrm rot="10800000">
            <a:off x="435473" y="3963056"/>
            <a:ext cx="108234" cy="12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772200" y="3931125"/>
            <a:ext cx="37236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00">
                <a:solidFill>
                  <a:schemeClr val="dk1"/>
                </a:solidFill>
                <a:latin typeface="Arimo"/>
                <a:ea typeface="Arimo"/>
                <a:cs typeface="Arimo"/>
                <a:sym typeface="Arimo"/>
              </a:rPr>
              <a:t>1. 위 데이터에 규모별 상가 수를 곱하여 평균 매출액을 구한다.</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rPr lang="ko" sz="1100">
                <a:solidFill>
                  <a:schemeClr val="dk1"/>
                </a:solidFill>
                <a:latin typeface="Arimo"/>
                <a:ea typeface="Arimo"/>
                <a:cs typeface="Arimo"/>
                <a:sym typeface="Arimo"/>
              </a:rPr>
              <a:t>    [영세자 영업 + 규모별 + 면적(평당) + 매출액]</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t/>
            </a:r>
            <a:endParaRPr sz="1100">
              <a:solidFill>
                <a:schemeClr val="dk1"/>
              </a:solidFill>
              <a:latin typeface="Arimo"/>
              <a:ea typeface="Arimo"/>
              <a:cs typeface="Arimo"/>
              <a:sym typeface="Arimo"/>
            </a:endParaRPr>
          </a:p>
          <a:p>
            <a:pPr indent="0" lvl="0" marL="0" rtl="0" algn="l">
              <a:lnSpc>
                <a:spcPct val="115000"/>
              </a:lnSpc>
              <a:spcBef>
                <a:spcPts val="0"/>
              </a:spcBef>
              <a:spcAft>
                <a:spcPts val="0"/>
              </a:spcAft>
              <a:buNone/>
            </a:pPr>
            <a:r>
              <a:rPr lang="ko" sz="1100">
                <a:solidFill>
                  <a:schemeClr val="dk1"/>
                </a:solidFill>
                <a:latin typeface="Arimo"/>
                <a:ea typeface="Arimo"/>
                <a:cs typeface="Arimo"/>
                <a:sym typeface="Arimo"/>
              </a:rPr>
              <a:t>2. 업종별 평균 매출을 시각화</a:t>
            </a:r>
            <a:endParaRPr sz="1100">
              <a:solidFill>
                <a:schemeClr val="dk1"/>
              </a:solidFill>
              <a:latin typeface="Arimo"/>
              <a:ea typeface="Arimo"/>
              <a:cs typeface="Arimo"/>
              <a:sym typeface="Arimo"/>
            </a:endParaRPr>
          </a:p>
        </p:txBody>
      </p:sp>
      <p:pic>
        <p:nvPicPr>
          <p:cNvPr id="152" name="Google Shape;152;p20"/>
          <p:cNvPicPr preferRelativeResize="0"/>
          <p:nvPr/>
        </p:nvPicPr>
        <p:blipFill>
          <a:blip r:embed="rId3">
            <a:alphaModFix/>
          </a:blip>
          <a:stretch>
            <a:fillRect/>
          </a:stretch>
        </p:blipFill>
        <p:spPr>
          <a:xfrm>
            <a:off x="4738200" y="661425"/>
            <a:ext cx="3723612" cy="3314625"/>
          </a:xfrm>
          <a:prstGeom prst="rect">
            <a:avLst/>
          </a:prstGeom>
          <a:noFill/>
          <a:ln>
            <a:noFill/>
          </a:ln>
        </p:spPr>
      </p:pic>
      <p:pic>
        <p:nvPicPr>
          <p:cNvPr id="153" name="Google Shape;153;p20"/>
          <p:cNvPicPr preferRelativeResize="0"/>
          <p:nvPr/>
        </p:nvPicPr>
        <p:blipFill>
          <a:blip r:embed="rId4">
            <a:alphaModFix/>
          </a:blip>
          <a:stretch>
            <a:fillRect/>
          </a:stretch>
        </p:blipFill>
        <p:spPr>
          <a:xfrm>
            <a:off x="701587" y="803338"/>
            <a:ext cx="3429174" cy="2581050"/>
          </a:xfrm>
          <a:prstGeom prst="rect">
            <a:avLst/>
          </a:prstGeom>
          <a:noFill/>
          <a:ln>
            <a:noFill/>
          </a:ln>
        </p:spPr>
      </p:pic>
      <p:sp>
        <p:nvSpPr>
          <p:cNvPr id="154" name="Google Shape;154;p20"/>
          <p:cNvSpPr txBox="1"/>
          <p:nvPr/>
        </p:nvSpPr>
        <p:spPr>
          <a:xfrm>
            <a:off x="193025" y="139950"/>
            <a:ext cx="32451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50">
                <a:solidFill>
                  <a:srgbClr val="00E885"/>
                </a:solidFill>
                <a:latin typeface="NanumGothic ExtraBold"/>
                <a:ea typeface="NanumGothic ExtraBold"/>
                <a:cs typeface="NanumGothic ExtraBold"/>
                <a:sym typeface="NanumGothic ExtraBold"/>
              </a:rPr>
              <a:t>4. 구 단위 지역 선정 &amp; 업종 선정</a:t>
            </a:r>
            <a:endParaRPr sz="1150">
              <a:solidFill>
                <a:srgbClr val="00E885"/>
              </a:solidFill>
              <a:latin typeface="NanumGothic ExtraBold"/>
              <a:ea typeface="NanumGothic ExtraBold"/>
              <a:cs typeface="NanumGothic ExtraBold"/>
              <a:sym typeface="NanumGothic ExtraBold"/>
            </a:endParaRPr>
          </a:p>
        </p:txBody>
      </p:sp>
      <p:sp>
        <p:nvSpPr>
          <p:cNvPr id="155" name="Google Shape;155;p20"/>
          <p:cNvSpPr txBox="1"/>
          <p:nvPr/>
        </p:nvSpPr>
        <p:spPr>
          <a:xfrm>
            <a:off x="2545000" y="159300"/>
            <a:ext cx="44814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4-2. 업종</a:t>
            </a:r>
            <a:r>
              <a:rPr b="1" lang="ko" sz="900">
                <a:solidFill>
                  <a:srgbClr val="999999"/>
                </a:solidFill>
              </a:rPr>
              <a:t>별 평균 매출 분석</a:t>
            </a:r>
            <a:r>
              <a:rPr b="1" lang="ko" sz="900">
                <a:solidFill>
                  <a:srgbClr val="999999"/>
                </a:solidFill>
              </a:rPr>
              <a:t> - </a:t>
            </a:r>
            <a:r>
              <a:rPr b="1" lang="ko" sz="900">
                <a:solidFill>
                  <a:srgbClr val="999999"/>
                </a:solidFill>
                <a:latin typeface="Nanum Gothic"/>
                <a:ea typeface="Nanum Gothic"/>
                <a:cs typeface="Nanum Gothic"/>
                <a:sym typeface="Nanum Gothic"/>
              </a:rPr>
              <a:t>[서울 상권 정보 데이터]</a:t>
            </a:r>
            <a:endParaRPr b="1" sz="900">
              <a:solidFill>
                <a:srgbClr val="999999"/>
              </a:solidFill>
            </a:endParaRPr>
          </a:p>
        </p:txBody>
      </p:sp>
      <p:sp>
        <p:nvSpPr>
          <p:cNvPr id="156" name="Google Shape;156;p20"/>
          <p:cNvSpPr txBox="1"/>
          <p:nvPr/>
        </p:nvSpPr>
        <p:spPr>
          <a:xfrm>
            <a:off x="5189138" y="4155075"/>
            <a:ext cx="3245100" cy="6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ko" sz="1300"/>
              <a:t>제과점, 패스트푸드점, 치킨전문점 순으로</a:t>
            </a:r>
            <a:endParaRPr b="1" sz="1300"/>
          </a:p>
          <a:p>
            <a:pPr indent="0" lvl="0" marL="0" rtl="0" algn="l">
              <a:lnSpc>
                <a:spcPct val="150000"/>
              </a:lnSpc>
              <a:spcBef>
                <a:spcPts val="0"/>
              </a:spcBef>
              <a:spcAft>
                <a:spcPts val="0"/>
              </a:spcAft>
              <a:buNone/>
            </a:pPr>
            <a:r>
              <a:rPr b="1" lang="ko" sz="1300"/>
              <a:t>평균 매출액이 가장 높다.</a:t>
            </a:r>
            <a:endParaRPr b="1" sz="1300"/>
          </a:p>
        </p:txBody>
      </p:sp>
      <p:pic>
        <p:nvPicPr>
          <p:cNvPr id="157" name="Google Shape;157;p20"/>
          <p:cNvPicPr preferRelativeResize="0"/>
          <p:nvPr/>
        </p:nvPicPr>
        <p:blipFill>
          <a:blip r:embed="rId5">
            <a:alphaModFix/>
          </a:blip>
          <a:stretch>
            <a:fillRect/>
          </a:stretch>
        </p:blipFill>
        <p:spPr>
          <a:xfrm>
            <a:off x="8434235" y="4433831"/>
            <a:ext cx="108234" cy="127425"/>
          </a:xfrm>
          <a:prstGeom prst="rect">
            <a:avLst/>
          </a:prstGeom>
          <a:noFill/>
          <a:ln>
            <a:noFill/>
          </a:ln>
        </p:spPr>
      </p:pic>
      <p:pic>
        <p:nvPicPr>
          <p:cNvPr id="158" name="Google Shape;158;p20"/>
          <p:cNvPicPr preferRelativeResize="0"/>
          <p:nvPr/>
        </p:nvPicPr>
        <p:blipFill>
          <a:blip r:embed="rId5">
            <a:alphaModFix/>
          </a:blip>
          <a:stretch>
            <a:fillRect/>
          </a:stretch>
        </p:blipFill>
        <p:spPr>
          <a:xfrm rot="10800000">
            <a:off x="4830285" y="4433831"/>
            <a:ext cx="108234" cy="127425"/>
          </a:xfrm>
          <a:prstGeom prst="rect">
            <a:avLst/>
          </a:prstGeom>
          <a:noFill/>
          <a:ln>
            <a:noFill/>
          </a:ln>
        </p:spPr>
      </p:pic>
      <p:sp>
        <p:nvSpPr>
          <p:cNvPr id="159" name="Google Shape;159;p20"/>
          <p:cNvSpPr txBox="1"/>
          <p:nvPr/>
        </p:nvSpPr>
        <p:spPr>
          <a:xfrm>
            <a:off x="817075" y="3669213"/>
            <a:ext cx="504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900">
                <a:solidFill>
                  <a:srgbClr val="999999"/>
                </a:solidFill>
              </a:rPr>
              <a:t>[과정]</a:t>
            </a:r>
            <a:endParaRPr b="1" sz="900">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nvSpPr>
        <p:spPr>
          <a:xfrm>
            <a:off x="3200813" y="-440375"/>
            <a:ext cx="30000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900">
                <a:solidFill>
                  <a:schemeClr val="dk1"/>
                </a:solidFill>
                <a:latin typeface="Arimo"/>
                <a:ea typeface="Arimo"/>
                <a:cs typeface="Arimo"/>
                <a:sym typeface="Arimo"/>
              </a:rPr>
              <a:t>어디로가든 치킨집 짤 크게 하나 빵</a:t>
            </a:r>
            <a:endParaRPr sz="900">
              <a:solidFill>
                <a:schemeClr val="dk1"/>
              </a:solidFill>
              <a:latin typeface="Arimo"/>
              <a:ea typeface="Arimo"/>
              <a:cs typeface="Arimo"/>
              <a:sym typeface="Arimo"/>
            </a:endParaRPr>
          </a:p>
        </p:txBody>
      </p:sp>
      <p:pic>
        <p:nvPicPr>
          <p:cNvPr id="165" name="Google Shape;165;p21"/>
          <p:cNvPicPr preferRelativeResize="0"/>
          <p:nvPr/>
        </p:nvPicPr>
        <p:blipFill>
          <a:blip r:embed="rId4">
            <a:alphaModFix/>
          </a:blip>
          <a:stretch>
            <a:fillRect/>
          </a:stretch>
        </p:blipFill>
        <p:spPr>
          <a:xfrm>
            <a:off x="0" y="-76200"/>
            <a:ext cx="9144001" cy="5524089"/>
          </a:xfrm>
          <a:prstGeom prst="rect">
            <a:avLst/>
          </a:prstGeom>
          <a:noFill/>
          <a:ln>
            <a:noFill/>
          </a:ln>
        </p:spPr>
      </p:pic>
      <p:sp>
        <p:nvSpPr>
          <p:cNvPr id="166" name="Google Shape;166;p21"/>
          <p:cNvSpPr txBox="1"/>
          <p:nvPr/>
        </p:nvSpPr>
        <p:spPr>
          <a:xfrm>
            <a:off x="193025" y="139950"/>
            <a:ext cx="2598600" cy="3618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Clr>
                <a:srgbClr val="00E885"/>
              </a:buClr>
              <a:buSzPts val="1150"/>
              <a:buFont typeface="NanumGothic ExtraBold"/>
              <a:buChar char="+"/>
            </a:pPr>
            <a:r>
              <a:rPr lang="ko" sz="1150">
                <a:solidFill>
                  <a:srgbClr val="00E885"/>
                </a:solidFill>
                <a:latin typeface="NanumGothic ExtraBold"/>
                <a:ea typeface="NanumGothic ExtraBold"/>
                <a:cs typeface="NanumGothic ExtraBold"/>
                <a:sym typeface="NanumGothic ExtraBold"/>
              </a:rPr>
              <a:t>치킨집을 해야하는 또 다른 이유</a:t>
            </a:r>
            <a:endParaRPr sz="1150">
              <a:solidFill>
                <a:srgbClr val="00E885"/>
              </a:solidFill>
              <a:latin typeface="NanumGothic ExtraBold"/>
              <a:ea typeface="NanumGothic ExtraBold"/>
              <a:cs typeface="NanumGothic ExtraBold"/>
              <a:sym typeface="NanumGothic ExtraBold"/>
            </a:endParaRPr>
          </a:p>
        </p:txBody>
      </p:sp>
      <p:sp>
        <p:nvSpPr>
          <p:cNvPr id="167" name="Google Shape;167;p21"/>
          <p:cNvSpPr txBox="1"/>
          <p:nvPr/>
        </p:nvSpPr>
        <p:spPr>
          <a:xfrm>
            <a:off x="741550" y="425550"/>
            <a:ext cx="2598600" cy="3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850">
                <a:solidFill>
                  <a:schemeClr val="lt1"/>
                </a:solidFill>
                <a:latin typeface="NanumGothic ExtraBold"/>
                <a:ea typeface="NanumGothic ExtraBold"/>
                <a:cs typeface="NanumGothic ExtraBold"/>
                <a:sym typeface="NanumGothic ExtraBold"/>
              </a:rPr>
              <a:t>모두? 언젠가는 치킨집을 한다~~</a:t>
            </a:r>
            <a:endParaRPr sz="850">
              <a:solidFill>
                <a:schemeClr val="lt1"/>
              </a:solidFill>
              <a:latin typeface="NanumGothic ExtraBold"/>
              <a:ea typeface="NanumGothic ExtraBold"/>
              <a:cs typeface="NanumGothic ExtraBold"/>
              <a:sym typeface="NanumGothic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